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47"/>
  </p:notesMasterIdLst>
  <p:sldIdLst>
    <p:sldId id="256" r:id="rId2"/>
    <p:sldId id="257" r:id="rId3"/>
    <p:sldId id="321" r:id="rId4"/>
    <p:sldId id="258" r:id="rId5"/>
    <p:sldId id="298" r:id="rId6"/>
    <p:sldId id="284" r:id="rId7"/>
    <p:sldId id="289" r:id="rId8"/>
    <p:sldId id="259" r:id="rId9"/>
    <p:sldId id="322" r:id="rId10"/>
    <p:sldId id="275" r:id="rId11"/>
    <p:sldId id="288" r:id="rId12"/>
    <p:sldId id="270" r:id="rId13"/>
    <p:sldId id="290" r:id="rId14"/>
    <p:sldId id="323" r:id="rId15"/>
    <p:sldId id="340" r:id="rId16"/>
    <p:sldId id="341" r:id="rId17"/>
    <p:sldId id="291" r:id="rId18"/>
    <p:sldId id="320" r:id="rId19"/>
    <p:sldId id="294" r:id="rId20"/>
    <p:sldId id="317" r:id="rId21"/>
    <p:sldId id="261" r:id="rId22"/>
    <p:sldId id="336" r:id="rId23"/>
    <p:sldId id="324" r:id="rId24"/>
    <p:sldId id="297" r:id="rId25"/>
    <p:sldId id="325" r:id="rId26"/>
    <p:sldId id="296" r:id="rId27"/>
    <p:sldId id="326" r:id="rId28"/>
    <p:sldId id="300" r:id="rId29"/>
    <p:sldId id="303" r:id="rId30"/>
    <p:sldId id="302" r:id="rId31"/>
    <p:sldId id="304" r:id="rId32"/>
    <p:sldId id="342" r:id="rId33"/>
    <p:sldId id="301" r:id="rId34"/>
    <p:sldId id="287" r:id="rId35"/>
    <p:sldId id="327" r:id="rId36"/>
    <p:sldId id="343" r:id="rId37"/>
    <p:sldId id="345" r:id="rId38"/>
    <p:sldId id="344" r:id="rId39"/>
    <p:sldId id="265" r:id="rId40"/>
    <p:sldId id="306" r:id="rId41"/>
    <p:sldId id="309" r:id="rId42"/>
    <p:sldId id="310" r:id="rId43"/>
    <p:sldId id="333" r:id="rId44"/>
    <p:sldId id="335" r:id="rId45"/>
    <p:sldId id="334" r:id="rId46"/>
  </p:sldIdLst>
  <p:sldSz cx="12192000" cy="6858000"/>
  <p:notesSz cx="6797675" cy="9926638"/>
  <p:defaultTextStyle>
    <a:defPPr>
      <a:defRPr lang="el-GR"/>
    </a:defPPr>
    <a:lvl1pPr algn="l" rtl="0" fontAlgn="base">
      <a:spcBef>
        <a:spcPct val="0"/>
      </a:spcBef>
      <a:spcAft>
        <a:spcPct val="0"/>
      </a:spcAft>
      <a:defRPr sz="2400" kern="1200">
        <a:solidFill>
          <a:srgbClr val="4F402F"/>
        </a:solidFill>
        <a:latin typeface="Arial" charset="0"/>
        <a:ea typeface="+mn-ea"/>
        <a:cs typeface="Arial" charset="0"/>
      </a:defRPr>
    </a:lvl1pPr>
    <a:lvl2pPr marL="457200" algn="l" rtl="0" fontAlgn="base">
      <a:spcBef>
        <a:spcPct val="0"/>
      </a:spcBef>
      <a:spcAft>
        <a:spcPct val="0"/>
      </a:spcAft>
      <a:defRPr sz="2400" kern="1200">
        <a:solidFill>
          <a:srgbClr val="4F402F"/>
        </a:solidFill>
        <a:latin typeface="Arial" charset="0"/>
        <a:ea typeface="+mn-ea"/>
        <a:cs typeface="Arial" charset="0"/>
      </a:defRPr>
    </a:lvl2pPr>
    <a:lvl3pPr marL="914400" algn="l" rtl="0" fontAlgn="base">
      <a:spcBef>
        <a:spcPct val="0"/>
      </a:spcBef>
      <a:spcAft>
        <a:spcPct val="0"/>
      </a:spcAft>
      <a:defRPr sz="2400" kern="1200">
        <a:solidFill>
          <a:srgbClr val="4F402F"/>
        </a:solidFill>
        <a:latin typeface="Arial" charset="0"/>
        <a:ea typeface="+mn-ea"/>
        <a:cs typeface="Arial" charset="0"/>
      </a:defRPr>
    </a:lvl3pPr>
    <a:lvl4pPr marL="1371600" algn="l" rtl="0" fontAlgn="base">
      <a:spcBef>
        <a:spcPct val="0"/>
      </a:spcBef>
      <a:spcAft>
        <a:spcPct val="0"/>
      </a:spcAft>
      <a:defRPr sz="2400" kern="1200">
        <a:solidFill>
          <a:srgbClr val="4F402F"/>
        </a:solidFill>
        <a:latin typeface="Arial" charset="0"/>
        <a:ea typeface="+mn-ea"/>
        <a:cs typeface="Arial" charset="0"/>
      </a:defRPr>
    </a:lvl4pPr>
    <a:lvl5pPr marL="1828800" algn="l" rtl="0" fontAlgn="base">
      <a:spcBef>
        <a:spcPct val="0"/>
      </a:spcBef>
      <a:spcAft>
        <a:spcPct val="0"/>
      </a:spcAft>
      <a:defRPr sz="2400" kern="1200">
        <a:solidFill>
          <a:srgbClr val="4F402F"/>
        </a:solidFill>
        <a:latin typeface="Arial" charset="0"/>
        <a:ea typeface="+mn-ea"/>
        <a:cs typeface="Arial" charset="0"/>
      </a:defRPr>
    </a:lvl5pPr>
    <a:lvl6pPr marL="2286000" algn="l" defTabSz="914400" rtl="0" eaLnBrk="1" latinLnBrk="0" hangingPunct="1">
      <a:defRPr sz="2400" kern="1200">
        <a:solidFill>
          <a:srgbClr val="4F402F"/>
        </a:solidFill>
        <a:latin typeface="Arial" charset="0"/>
        <a:ea typeface="+mn-ea"/>
        <a:cs typeface="Arial" charset="0"/>
      </a:defRPr>
    </a:lvl6pPr>
    <a:lvl7pPr marL="2743200" algn="l" defTabSz="914400" rtl="0" eaLnBrk="1" latinLnBrk="0" hangingPunct="1">
      <a:defRPr sz="2400" kern="1200">
        <a:solidFill>
          <a:srgbClr val="4F402F"/>
        </a:solidFill>
        <a:latin typeface="Arial" charset="0"/>
        <a:ea typeface="+mn-ea"/>
        <a:cs typeface="Arial" charset="0"/>
      </a:defRPr>
    </a:lvl7pPr>
    <a:lvl8pPr marL="3200400" algn="l" defTabSz="914400" rtl="0" eaLnBrk="1" latinLnBrk="0" hangingPunct="1">
      <a:defRPr sz="2400" kern="1200">
        <a:solidFill>
          <a:srgbClr val="4F402F"/>
        </a:solidFill>
        <a:latin typeface="Arial" charset="0"/>
        <a:ea typeface="+mn-ea"/>
        <a:cs typeface="Arial" charset="0"/>
      </a:defRPr>
    </a:lvl8pPr>
    <a:lvl9pPr marL="3657600" algn="l" defTabSz="914400" rtl="0" eaLnBrk="1" latinLnBrk="0" hangingPunct="1">
      <a:defRPr sz="2400" kern="1200">
        <a:solidFill>
          <a:srgbClr val="4F402F"/>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E9DBE7"/>
    <a:srgbClr val="513540"/>
    <a:srgbClr val="746254"/>
    <a:srgbClr val="FF3300"/>
    <a:srgbClr val="F8ECF8"/>
    <a:srgbClr val="F5E3F5"/>
    <a:srgbClr val="F9E7EB"/>
    <a:srgbClr val="EFD9E7"/>
  </p:clrMru>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7766" autoAdjust="0"/>
    <p:restoredTop sz="94660" autoAdjust="0"/>
  </p:normalViewPr>
  <p:slideViewPr>
    <p:cSldViewPr snapToGrid="0">
      <p:cViewPr>
        <p:scale>
          <a:sx n="75" d="100"/>
          <a:sy n="75" d="100"/>
        </p:scale>
        <p:origin x="-72" y="-42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6504"/>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46400" cy="498475"/>
          </a:xfrm>
          <a:prstGeom prst="rect">
            <a:avLst/>
          </a:prstGeom>
        </p:spPr>
        <p:txBody>
          <a:bodyPr vert="horz" lIns="91440" tIns="45720" rIns="91440" bIns="45720" rtlCol="0"/>
          <a:lstStyle>
            <a:lvl1pPr algn="l" fontAlgn="auto">
              <a:spcBef>
                <a:spcPts val="0"/>
              </a:spcBef>
              <a:spcAft>
                <a:spcPts val="0"/>
              </a:spcAft>
              <a:buClrTx/>
              <a:buSzTx/>
              <a:buFontTx/>
              <a:buNone/>
              <a:defRPr sz="1200">
                <a:solidFill>
                  <a:schemeClr val="tx1"/>
                </a:solidFill>
                <a:latin typeface="+mn-lt"/>
                <a:cs typeface="+mn-cs"/>
              </a:defRPr>
            </a:lvl1pPr>
          </a:lstStyle>
          <a:p>
            <a:pPr>
              <a:defRPr/>
            </a:pPr>
            <a:endParaRPr lang="el-GR"/>
          </a:p>
        </p:txBody>
      </p:sp>
      <p:sp>
        <p:nvSpPr>
          <p:cNvPr id="3" name="Θέση ημερομηνίας 2"/>
          <p:cNvSpPr>
            <a:spLocks noGrp="1"/>
          </p:cNvSpPr>
          <p:nvPr>
            <p:ph type="dt" idx="1"/>
          </p:nvPr>
        </p:nvSpPr>
        <p:spPr>
          <a:xfrm>
            <a:off x="3849688" y="0"/>
            <a:ext cx="2946400" cy="498475"/>
          </a:xfrm>
          <a:prstGeom prst="rect">
            <a:avLst/>
          </a:prstGeom>
        </p:spPr>
        <p:txBody>
          <a:bodyPr vert="horz" lIns="91440" tIns="45720" rIns="91440" bIns="45720" rtlCol="0"/>
          <a:lstStyle>
            <a:lvl1pPr algn="r" fontAlgn="auto">
              <a:spcBef>
                <a:spcPts val="0"/>
              </a:spcBef>
              <a:spcAft>
                <a:spcPts val="0"/>
              </a:spcAft>
              <a:buClrTx/>
              <a:buSzTx/>
              <a:buFontTx/>
              <a:buNone/>
              <a:defRPr sz="1200">
                <a:solidFill>
                  <a:schemeClr val="tx1"/>
                </a:solidFill>
                <a:latin typeface="+mn-lt"/>
                <a:cs typeface="+mn-cs"/>
              </a:defRPr>
            </a:lvl1pPr>
          </a:lstStyle>
          <a:p>
            <a:pPr>
              <a:defRPr/>
            </a:pPr>
            <a:fld id="{9B9D17C6-7DC0-4349-A597-1829B7B23114}" type="datetimeFigureOut">
              <a:rPr lang="el-GR"/>
              <a:pPr>
                <a:defRPr/>
              </a:pPr>
              <a:t>12/4/2018</a:t>
            </a:fld>
            <a:endParaRPr lang="el-GR"/>
          </a:p>
        </p:txBody>
      </p:sp>
      <p:sp>
        <p:nvSpPr>
          <p:cNvPr id="4" name="Θέση εικόνας διαφάνειας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p:cNvSpPr>
            <a:spLocks noGrp="1"/>
          </p:cNvSpPr>
          <p:nvPr>
            <p:ph type="body" sz="quarter" idx="3"/>
          </p:nvPr>
        </p:nvSpPr>
        <p:spPr>
          <a:xfrm>
            <a:off x="679450" y="4776788"/>
            <a:ext cx="5438775" cy="3908425"/>
          </a:xfrm>
          <a:prstGeom prst="rect">
            <a:avLst/>
          </a:prstGeom>
        </p:spPr>
        <p:txBody>
          <a:bodyPr vert="horz" wrap="square" lIns="91440" tIns="45720" rIns="91440" bIns="45720" numCol="1" anchor="t" anchorCtr="0" compatLnSpc="1">
            <a:prstTxWarp prst="textNoShape">
              <a:avLst/>
            </a:prstTxWarp>
          </a:bodyPr>
          <a:lstStyle/>
          <a:p>
            <a:pPr lvl="0"/>
            <a:r>
              <a:rPr lang="el-GR" noProof="0" smtClean="0"/>
              <a:t>Στυλ υποδείγματος κειμένου</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Θέση υποσέλιδου 5"/>
          <p:cNvSpPr>
            <a:spLocks noGrp="1"/>
          </p:cNvSpPr>
          <p:nvPr>
            <p:ph type="ftr" sz="quarter" idx="4"/>
          </p:nvPr>
        </p:nvSpPr>
        <p:spPr>
          <a:xfrm>
            <a:off x="0" y="9428163"/>
            <a:ext cx="2946400" cy="498475"/>
          </a:xfrm>
          <a:prstGeom prst="rect">
            <a:avLst/>
          </a:prstGeom>
        </p:spPr>
        <p:txBody>
          <a:bodyPr vert="horz" lIns="91440" tIns="45720" rIns="91440" bIns="45720" rtlCol="0" anchor="b"/>
          <a:lstStyle>
            <a:lvl1pPr algn="l" fontAlgn="auto">
              <a:spcBef>
                <a:spcPts val="0"/>
              </a:spcBef>
              <a:spcAft>
                <a:spcPts val="0"/>
              </a:spcAft>
              <a:buClrTx/>
              <a:buSzTx/>
              <a:buFontTx/>
              <a:buNone/>
              <a:defRPr sz="1200">
                <a:solidFill>
                  <a:schemeClr val="tx1"/>
                </a:solidFill>
                <a:latin typeface="+mn-lt"/>
                <a:cs typeface="+mn-cs"/>
              </a:defRPr>
            </a:lvl1pPr>
          </a:lstStyle>
          <a:p>
            <a:pPr>
              <a:defRPr/>
            </a:pPr>
            <a:endParaRPr lang="el-GR"/>
          </a:p>
        </p:txBody>
      </p:sp>
      <p:sp>
        <p:nvSpPr>
          <p:cNvPr id="7" name="Θέση αριθμού διαφάνειας 6"/>
          <p:cNvSpPr>
            <a:spLocks noGrp="1"/>
          </p:cNvSpPr>
          <p:nvPr>
            <p:ph type="sldNum" sz="quarter" idx="5"/>
          </p:nvPr>
        </p:nvSpPr>
        <p:spPr>
          <a:xfrm>
            <a:off x="3849688" y="9428163"/>
            <a:ext cx="2946400" cy="498475"/>
          </a:xfrm>
          <a:prstGeom prst="rect">
            <a:avLst/>
          </a:prstGeom>
        </p:spPr>
        <p:txBody>
          <a:bodyPr vert="horz" lIns="91440" tIns="45720" rIns="91440" bIns="45720" rtlCol="0" anchor="b"/>
          <a:lstStyle>
            <a:lvl1pPr algn="r" fontAlgn="auto">
              <a:spcBef>
                <a:spcPts val="0"/>
              </a:spcBef>
              <a:spcAft>
                <a:spcPts val="0"/>
              </a:spcAft>
              <a:buClrTx/>
              <a:buSzTx/>
              <a:buFontTx/>
              <a:buNone/>
              <a:defRPr sz="1200">
                <a:solidFill>
                  <a:schemeClr val="tx1"/>
                </a:solidFill>
                <a:latin typeface="+mn-lt"/>
                <a:cs typeface="+mn-cs"/>
              </a:defRPr>
            </a:lvl1pPr>
          </a:lstStyle>
          <a:p>
            <a:pPr>
              <a:defRPr/>
            </a:pPr>
            <a:fld id="{6B86D7C1-2404-4B49-B44C-FE8116F58B83}"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Arial" charset="0"/>
      </a:defRPr>
    </a:lvl1pPr>
    <a:lvl2pPr marL="457200" algn="l" rtl="0" eaLnBrk="0" fontAlgn="base" hangingPunct="0">
      <a:spcBef>
        <a:spcPct val="30000"/>
      </a:spcBef>
      <a:spcAft>
        <a:spcPct val="0"/>
      </a:spcAft>
      <a:defRPr sz="1200" kern="1200">
        <a:solidFill>
          <a:schemeClr val="tx1"/>
        </a:solidFill>
        <a:latin typeface="+mn-lt"/>
        <a:ea typeface="+mn-ea"/>
        <a:cs typeface="Arial" charset="0"/>
      </a:defRPr>
    </a:lvl2pPr>
    <a:lvl3pPr marL="914400" algn="l" rtl="0" eaLnBrk="0" fontAlgn="base" hangingPunct="0">
      <a:spcBef>
        <a:spcPct val="30000"/>
      </a:spcBef>
      <a:spcAft>
        <a:spcPct val="0"/>
      </a:spcAft>
      <a:defRPr sz="1200" kern="1200">
        <a:solidFill>
          <a:schemeClr val="tx1"/>
        </a:solidFill>
        <a:latin typeface="+mn-lt"/>
        <a:ea typeface="+mn-ea"/>
        <a:cs typeface="Arial" charset="0"/>
      </a:defRPr>
    </a:lvl3pPr>
    <a:lvl4pPr marL="1371600" algn="l" rtl="0" eaLnBrk="0" fontAlgn="base" hangingPunct="0">
      <a:spcBef>
        <a:spcPct val="30000"/>
      </a:spcBef>
      <a:spcAft>
        <a:spcPct val="0"/>
      </a:spcAft>
      <a:defRPr sz="1200" kern="1200">
        <a:solidFill>
          <a:schemeClr val="tx1"/>
        </a:solidFill>
        <a:latin typeface="+mn-lt"/>
        <a:ea typeface="+mn-ea"/>
        <a:cs typeface="Arial" charset="0"/>
      </a:defRPr>
    </a:lvl4pPr>
    <a:lvl5pPr marL="1828800" algn="l" rtl="0" eaLnBrk="0" fontAlgn="base" hangingPunct="0">
      <a:spcBef>
        <a:spcPct val="30000"/>
      </a:spcBef>
      <a:spcAft>
        <a:spcPct val="0"/>
      </a:spcAft>
      <a:defRPr sz="1200" kern="1200">
        <a:solidFill>
          <a:schemeClr val="tx1"/>
        </a:solidFill>
        <a:latin typeface="+mn-lt"/>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27650" name="Θέση σημειώσεων 2"/>
          <p:cNvSpPr>
            <a:spLocks noGrp="1"/>
          </p:cNvSpPr>
          <p:nvPr>
            <p:ph type="body" idx="1"/>
          </p:nvPr>
        </p:nvSpPr>
        <p:spPr bwMode="auto">
          <a:noFill/>
        </p:spPr>
        <p:txBody>
          <a:bodyPr/>
          <a:lstStyle/>
          <a:p>
            <a:pPr eaLnBrk="1" hangingPunct="1">
              <a:spcBef>
                <a:spcPct val="0"/>
              </a:spcBef>
            </a:pPr>
            <a:endParaRPr lang="el-GR" smtClean="0"/>
          </a:p>
        </p:txBody>
      </p:sp>
      <p:sp>
        <p:nvSpPr>
          <p:cNvPr id="21507" name="Θέση αριθμού διαφάνειας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D46FAE4-CC7B-4420-AA4E-D8B31ECE7505}" type="slidenum">
              <a:rPr lang="el-GR">
                <a:cs typeface="Arial" charset="0"/>
              </a:rPr>
              <a:pPr fontAlgn="base">
                <a:spcBef>
                  <a:spcPct val="0"/>
                </a:spcBef>
                <a:spcAft>
                  <a:spcPct val="0"/>
                </a:spcAft>
                <a:defRPr/>
              </a:pPr>
              <a:t>12</a:t>
            </a:fld>
            <a:endParaRPr lang="el-GR">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812800" y="1219200"/>
            <a:ext cx="105664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spcBef>
                <a:spcPct val="20000"/>
              </a:spcBef>
              <a:buClr>
                <a:schemeClr val="accent1"/>
              </a:buClr>
              <a:buSzPct val="65000"/>
              <a:buFont typeface="Wingdings" pitchFamily="2" charset="2"/>
              <a:buNone/>
              <a:defRPr/>
            </a:pPr>
            <a:endParaRPr lang="el-GR" sz="3000">
              <a:solidFill>
                <a:schemeClr val="tx1"/>
              </a:solidFill>
            </a:endParaRPr>
          </a:p>
        </p:txBody>
      </p:sp>
      <p:sp>
        <p:nvSpPr>
          <p:cNvPr id="5" name="Line 8"/>
          <p:cNvSpPr>
            <a:spLocks noChangeShapeType="1"/>
          </p:cNvSpPr>
          <p:nvPr/>
        </p:nvSpPr>
        <p:spPr bwMode="auto">
          <a:xfrm>
            <a:off x="2641600" y="3962400"/>
            <a:ext cx="8682038" cy="0"/>
          </a:xfrm>
          <a:prstGeom prst="line">
            <a:avLst/>
          </a:prstGeom>
          <a:noFill/>
          <a:ln w="19050">
            <a:solidFill>
              <a:schemeClr val="accent1"/>
            </a:solidFill>
            <a:round/>
            <a:headEnd/>
            <a:tailEnd/>
          </a:ln>
          <a:effectLst/>
        </p:spPr>
        <p:txBody>
          <a:bodyPr/>
          <a:lstStyle/>
          <a:p>
            <a:pPr>
              <a:spcBef>
                <a:spcPct val="20000"/>
              </a:spcBef>
              <a:buClr>
                <a:schemeClr val="accent1"/>
              </a:buClr>
              <a:buSzPct val="65000"/>
              <a:buFont typeface="Wingdings" pitchFamily="2" charset="2"/>
              <a:buNone/>
              <a:defRPr/>
            </a:pPr>
            <a:endParaRPr lang="el-GR" sz="3000">
              <a:solidFill>
                <a:schemeClr val="tx1"/>
              </a:solidFill>
            </a:endParaRPr>
          </a:p>
        </p:txBody>
      </p:sp>
      <p:sp>
        <p:nvSpPr>
          <p:cNvPr id="152578" name="Rectangle 2"/>
          <p:cNvSpPr>
            <a:spLocks noGrp="1" noChangeArrowheads="1"/>
          </p:cNvSpPr>
          <p:nvPr>
            <p:ph type="ctrTitle"/>
          </p:nvPr>
        </p:nvSpPr>
        <p:spPr>
          <a:xfrm>
            <a:off x="1219200" y="1524000"/>
            <a:ext cx="10164763" cy="1752600"/>
          </a:xfrm>
        </p:spPr>
        <p:txBody>
          <a:bodyPr/>
          <a:lstStyle>
            <a:lvl1pPr>
              <a:defRPr sz="5000"/>
            </a:lvl1pPr>
          </a:lstStyle>
          <a:p>
            <a:r>
              <a:rPr lang="el-GR" altLang="en-US"/>
              <a:t>Κάντε κλικ για επεξεργασία του τίτλου</a:t>
            </a:r>
          </a:p>
        </p:txBody>
      </p:sp>
      <p:sp>
        <p:nvSpPr>
          <p:cNvPr id="152579" name="Rectangle 3"/>
          <p:cNvSpPr>
            <a:spLocks noGrp="1" noChangeArrowheads="1"/>
          </p:cNvSpPr>
          <p:nvPr>
            <p:ph type="subTitle" idx="1"/>
          </p:nvPr>
        </p:nvSpPr>
        <p:spPr>
          <a:xfrm>
            <a:off x="2641600" y="3962400"/>
            <a:ext cx="8737600" cy="1752600"/>
          </a:xfrm>
        </p:spPr>
        <p:txBody>
          <a:bodyPr/>
          <a:lstStyle>
            <a:lvl1pPr marL="0" indent="0">
              <a:buFont typeface="Wingdings" pitchFamily="2" charset="2"/>
              <a:buNone/>
              <a:defRPr sz="2800"/>
            </a:lvl1pPr>
          </a:lstStyle>
          <a:p>
            <a:r>
              <a:rPr lang="el-GR" altLang="en-US"/>
              <a:t>Κάντε κλικ για να επεξεργαστείτε τον υπότιτλο του υποδείγματος</a:t>
            </a:r>
          </a:p>
        </p:txBody>
      </p:sp>
      <p:sp>
        <p:nvSpPr>
          <p:cNvPr id="6" name="Rectangle 4"/>
          <p:cNvSpPr>
            <a:spLocks noGrp="1" noChangeArrowheads="1"/>
          </p:cNvSpPr>
          <p:nvPr>
            <p:ph type="dt" sz="half" idx="10"/>
          </p:nvPr>
        </p:nvSpPr>
        <p:spPr/>
        <p:txBody>
          <a:bodyPr/>
          <a:lstStyle>
            <a:lvl1pPr>
              <a:defRPr/>
            </a:lvl1pPr>
          </a:lstStyle>
          <a:p>
            <a:pPr>
              <a:defRPr/>
            </a:pPr>
            <a:fld id="{50A1DA66-7E47-499B-BF34-275E2A1FC04B}" type="datetimeFigureOut">
              <a:rPr lang="el-GR"/>
              <a:pPr>
                <a:defRPr/>
              </a:pPr>
              <a:t>12/4/2018</a:t>
            </a:fld>
            <a:endParaRPr lang="el-GR" altLang="en-US"/>
          </a:p>
        </p:txBody>
      </p:sp>
      <p:sp>
        <p:nvSpPr>
          <p:cNvPr id="7" name="Rectangle 5"/>
          <p:cNvSpPr>
            <a:spLocks noGrp="1" noChangeArrowheads="1"/>
          </p:cNvSpPr>
          <p:nvPr>
            <p:ph type="ftr" sz="quarter" idx="11"/>
          </p:nvPr>
        </p:nvSpPr>
        <p:spPr>
          <a:xfrm>
            <a:off x="4165600" y="6243638"/>
            <a:ext cx="3860800" cy="457200"/>
          </a:xfrm>
        </p:spPr>
        <p:txBody>
          <a:bodyPr/>
          <a:lstStyle>
            <a:lvl1pPr>
              <a:defRPr/>
            </a:lvl1pPr>
          </a:lstStyle>
          <a:p>
            <a:pPr>
              <a:defRPr/>
            </a:pPr>
            <a:endParaRPr lang="el-GR" altLang="en-US"/>
          </a:p>
        </p:txBody>
      </p:sp>
      <p:sp>
        <p:nvSpPr>
          <p:cNvPr id="8" name="Rectangle 6"/>
          <p:cNvSpPr>
            <a:spLocks noGrp="1" noChangeArrowheads="1"/>
          </p:cNvSpPr>
          <p:nvPr>
            <p:ph type="sldNum" sz="quarter" idx="12"/>
          </p:nvPr>
        </p:nvSpPr>
        <p:spPr/>
        <p:txBody>
          <a:bodyPr/>
          <a:lstStyle>
            <a:lvl1pPr>
              <a:defRPr/>
            </a:lvl1pPr>
          </a:lstStyle>
          <a:p>
            <a:pPr>
              <a:defRPr/>
            </a:pPr>
            <a:fld id="{B8C2F4C6-978D-45DE-AFB4-1CE9DCB217E9}" type="slidenum">
              <a:rPr lang="el-GR" altLang="en-US"/>
              <a:pPr>
                <a:defRPr/>
              </a:pPr>
              <a:t>‹#›</a:t>
            </a:fld>
            <a:endParaRPr lang="el-GR"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E944D61E-58D8-481A-BF5F-2067FF3B1967}" type="datetimeFigureOut">
              <a:rPr lang="el-GR"/>
              <a:pPr>
                <a:defRPr/>
              </a:pPr>
              <a:t>12/4/2018</a:t>
            </a:fld>
            <a:endParaRPr lang="el-G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6" name="Rectangle 6"/>
          <p:cNvSpPr>
            <a:spLocks noGrp="1" noChangeArrowheads="1"/>
          </p:cNvSpPr>
          <p:nvPr>
            <p:ph type="sldNum" sz="quarter" idx="12"/>
          </p:nvPr>
        </p:nvSpPr>
        <p:spPr>
          <a:ln/>
        </p:spPr>
        <p:txBody>
          <a:bodyPr/>
          <a:lstStyle>
            <a:lvl1pPr>
              <a:defRPr/>
            </a:lvl1pPr>
          </a:lstStyle>
          <a:p>
            <a:pPr>
              <a:defRPr/>
            </a:pPr>
            <a:fld id="{6AE117B3-BC70-40A2-8A39-9592A130B9BD}" type="slidenum">
              <a:rPr lang="el-GR" altLang="en-US"/>
              <a:pPr>
                <a:defRPr/>
              </a:pPr>
              <a:t>‹#›</a:t>
            </a:fld>
            <a:endParaRPr lang="el-GR"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609600" y="277813"/>
            <a:ext cx="80772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8E41842F-30C4-4102-BDAA-EF4B78F42AF8}" type="datetimeFigureOut">
              <a:rPr lang="el-GR"/>
              <a:pPr>
                <a:defRPr/>
              </a:pPr>
              <a:t>12/4/2018</a:t>
            </a:fld>
            <a:endParaRPr lang="el-G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6" name="Rectangle 6"/>
          <p:cNvSpPr>
            <a:spLocks noGrp="1" noChangeArrowheads="1"/>
          </p:cNvSpPr>
          <p:nvPr>
            <p:ph type="sldNum" sz="quarter" idx="12"/>
          </p:nvPr>
        </p:nvSpPr>
        <p:spPr>
          <a:ln/>
        </p:spPr>
        <p:txBody>
          <a:bodyPr/>
          <a:lstStyle>
            <a:lvl1pPr>
              <a:defRPr/>
            </a:lvl1pPr>
          </a:lstStyle>
          <a:p>
            <a:pPr>
              <a:defRPr/>
            </a:pPr>
            <a:fld id="{E4F2BC21-7715-4D67-A6A7-9ABBFC385751}" type="slidenum">
              <a:rPr lang="el-GR" altLang="en-US"/>
              <a:pPr>
                <a:defRPr/>
              </a:pPr>
              <a:t>‹#›</a:t>
            </a:fld>
            <a:endParaRPr lang="el-GR"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39825"/>
          </a:xfrm>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0"/>
            <a:ext cx="10972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0" y="3941763"/>
            <a:ext cx="10972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fld id="{3C48C962-1B56-4A71-B215-6EFF900F2737}" type="datetimeFigureOut">
              <a:rPr lang="el-GR"/>
              <a:pPr>
                <a:defRPr/>
              </a:pPr>
              <a:t>12/4/2018</a:t>
            </a:fld>
            <a:endParaRPr lang="el-GR"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7" name="Rectangle 6"/>
          <p:cNvSpPr>
            <a:spLocks noGrp="1" noChangeArrowheads="1"/>
          </p:cNvSpPr>
          <p:nvPr>
            <p:ph type="sldNum" sz="quarter" idx="12"/>
          </p:nvPr>
        </p:nvSpPr>
        <p:spPr>
          <a:ln/>
        </p:spPr>
        <p:txBody>
          <a:bodyPr/>
          <a:lstStyle>
            <a:lvl1pPr>
              <a:defRPr/>
            </a:lvl1pPr>
          </a:lstStyle>
          <a:p>
            <a:pPr>
              <a:defRPr/>
            </a:pPr>
            <a:fld id="{BE359AD1-757E-43D9-9C69-CBB9FB61B998}" type="slidenum">
              <a:rPr lang="el-GR" altLang="en-US"/>
              <a:pPr>
                <a:defRPr/>
              </a:pPr>
              <a:t>‹#›</a:t>
            </a:fld>
            <a:endParaRPr lang="el-GR"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Rectangle 4"/>
          <p:cNvSpPr>
            <a:spLocks noGrp="1" noChangeArrowheads="1"/>
          </p:cNvSpPr>
          <p:nvPr>
            <p:ph type="dt" sz="half" idx="10"/>
          </p:nvPr>
        </p:nvSpPr>
        <p:spPr>
          <a:ln/>
        </p:spPr>
        <p:txBody>
          <a:bodyPr/>
          <a:lstStyle>
            <a:lvl1pPr>
              <a:defRPr/>
            </a:lvl1pPr>
          </a:lstStyle>
          <a:p>
            <a:pPr>
              <a:defRPr/>
            </a:pPr>
            <a:fld id="{E6879356-A837-4DA0-83C7-F8624058783F}" type="datetimeFigureOut">
              <a:rPr lang="el-GR"/>
              <a:pPr>
                <a:defRPr/>
              </a:pPr>
              <a:t>12/4/2018</a:t>
            </a:fld>
            <a:endParaRPr lang="el-G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6" name="Rectangle 6"/>
          <p:cNvSpPr>
            <a:spLocks noGrp="1" noChangeArrowheads="1"/>
          </p:cNvSpPr>
          <p:nvPr>
            <p:ph type="sldNum" sz="quarter" idx="12"/>
          </p:nvPr>
        </p:nvSpPr>
        <p:spPr>
          <a:ln/>
        </p:spPr>
        <p:txBody>
          <a:bodyPr/>
          <a:lstStyle>
            <a:lvl1pPr>
              <a:defRPr/>
            </a:lvl1pPr>
          </a:lstStyle>
          <a:p>
            <a:pPr>
              <a:defRPr/>
            </a:pPr>
            <a:fld id="{410A1DCF-1150-402C-86A0-F3AE66710675}" type="slidenum">
              <a:rPr lang="el-GR" altLang="en-US"/>
              <a:pPr>
                <a:defRPr/>
              </a:pPr>
              <a:t>‹#›</a:t>
            </a:fld>
            <a:endParaRPr lang="el-GR"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3" y="4406900"/>
            <a:ext cx="10363200" cy="1362075"/>
          </a:xfrm>
        </p:spPr>
        <p:txBody>
          <a:bodyPr/>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963613"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51071EE9-0454-421E-A1AA-BC0AE5023205}" type="datetimeFigureOut">
              <a:rPr lang="el-GR"/>
              <a:pPr>
                <a:defRPr/>
              </a:pPr>
              <a:t>12/4/2018</a:t>
            </a:fld>
            <a:endParaRPr lang="el-GR"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6" name="Rectangle 6"/>
          <p:cNvSpPr>
            <a:spLocks noGrp="1" noChangeArrowheads="1"/>
          </p:cNvSpPr>
          <p:nvPr>
            <p:ph type="sldNum" sz="quarter" idx="12"/>
          </p:nvPr>
        </p:nvSpPr>
        <p:spPr>
          <a:ln/>
        </p:spPr>
        <p:txBody>
          <a:bodyPr/>
          <a:lstStyle>
            <a:lvl1pPr>
              <a:defRPr/>
            </a:lvl1pPr>
          </a:lstStyle>
          <a:p>
            <a:pPr>
              <a:defRPr/>
            </a:pPr>
            <a:fld id="{C0E5C199-C3D3-4451-9C43-E9E420EE95E2}" type="slidenum">
              <a:rPr lang="el-GR" altLang="en-US"/>
              <a:pPr>
                <a:defRPr/>
              </a:pPr>
              <a:t>‹#›</a:t>
            </a:fld>
            <a:endParaRPr lang="el-GR"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609600" y="1600200"/>
            <a:ext cx="54102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600200"/>
            <a:ext cx="54102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Rectangle 4"/>
          <p:cNvSpPr>
            <a:spLocks noGrp="1" noChangeArrowheads="1"/>
          </p:cNvSpPr>
          <p:nvPr>
            <p:ph type="dt" sz="half" idx="10"/>
          </p:nvPr>
        </p:nvSpPr>
        <p:spPr>
          <a:ln/>
        </p:spPr>
        <p:txBody>
          <a:bodyPr/>
          <a:lstStyle>
            <a:lvl1pPr>
              <a:defRPr/>
            </a:lvl1pPr>
          </a:lstStyle>
          <a:p>
            <a:pPr>
              <a:defRPr/>
            </a:pPr>
            <a:fld id="{22D87006-EE72-4AA7-A074-E3E3D7AFA0D7}" type="datetimeFigureOut">
              <a:rPr lang="el-GR"/>
              <a:pPr>
                <a:defRPr/>
              </a:pPr>
              <a:t>12/4/2018</a:t>
            </a:fld>
            <a:endParaRPr lang="el-GR"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7" name="Rectangle 6"/>
          <p:cNvSpPr>
            <a:spLocks noGrp="1" noChangeArrowheads="1"/>
          </p:cNvSpPr>
          <p:nvPr>
            <p:ph type="sldNum" sz="quarter" idx="12"/>
          </p:nvPr>
        </p:nvSpPr>
        <p:spPr>
          <a:ln/>
        </p:spPr>
        <p:txBody>
          <a:bodyPr/>
          <a:lstStyle>
            <a:lvl1pPr>
              <a:defRPr/>
            </a:lvl1pPr>
          </a:lstStyle>
          <a:p>
            <a:pPr>
              <a:defRPr/>
            </a:pPr>
            <a:fld id="{2ED740C5-C4BC-4A47-AC3E-B18A2B220163}" type="slidenum">
              <a:rPr lang="el-GR" altLang="en-US"/>
              <a:pPr>
                <a:defRPr/>
              </a:pPr>
              <a:t>‹#›</a:t>
            </a:fld>
            <a:endParaRPr lang="el-GR"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609600" y="1535113"/>
            <a:ext cx="53863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3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92838" y="1535113"/>
            <a:ext cx="538956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838" y="2174875"/>
            <a:ext cx="538956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Rectangle 4"/>
          <p:cNvSpPr>
            <a:spLocks noGrp="1" noChangeArrowheads="1"/>
          </p:cNvSpPr>
          <p:nvPr>
            <p:ph type="dt" sz="half" idx="10"/>
          </p:nvPr>
        </p:nvSpPr>
        <p:spPr>
          <a:ln/>
        </p:spPr>
        <p:txBody>
          <a:bodyPr/>
          <a:lstStyle>
            <a:lvl1pPr>
              <a:defRPr/>
            </a:lvl1pPr>
          </a:lstStyle>
          <a:p>
            <a:pPr>
              <a:defRPr/>
            </a:pPr>
            <a:fld id="{96533AB4-033F-4848-8C46-59604F9AF351}" type="datetimeFigureOut">
              <a:rPr lang="el-GR"/>
              <a:pPr>
                <a:defRPr/>
              </a:pPr>
              <a:t>12/4/2018</a:t>
            </a:fld>
            <a:endParaRPr lang="el-GR"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9" name="Rectangle 6"/>
          <p:cNvSpPr>
            <a:spLocks noGrp="1" noChangeArrowheads="1"/>
          </p:cNvSpPr>
          <p:nvPr>
            <p:ph type="sldNum" sz="quarter" idx="12"/>
          </p:nvPr>
        </p:nvSpPr>
        <p:spPr>
          <a:ln/>
        </p:spPr>
        <p:txBody>
          <a:bodyPr/>
          <a:lstStyle>
            <a:lvl1pPr>
              <a:defRPr/>
            </a:lvl1pPr>
          </a:lstStyle>
          <a:p>
            <a:pPr>
              <a:defRPr/>
            </a:pPr>
            <a:fld id="{A7CF57BD-9A23-468C-A98B-F93E54549B45}" type="slidenum">
              <a:rPr lang="el-GR" altLang="en-US"/>
              <a:pPr>
                <a:defRPr/>
              </a:pPr>
              <a:t>‹#›</a:t>
            </a:fld>
            <a:endParaRPr lang="el-GR"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Rectangle 4"/>
          <p:cNvSpPr>
            <a:spLocks noGrp="1" noChangeArrowheads="1"/>
          </p:cNvSpPr>
          <p:nvPr>
            <p:ph type="dt" sz="half" idx="10"/>
          </p:nvPr>
        </p:nvSpPr>
        <p:spPr>
          <a:ln/>
        </p:spPr>
        <p:txBody>
          <a:bodyPr/>
          <a:lstStyle>
            <a:lvl1pPr>
              <a:defRPr/>
            </a:lvl1pPr>
          </a:lstStyle>
          <a:p>
            <a:pPr>
              <a:defRPr/>
            </a:pPr>
            <a:fld id="{72F2EDBE-5279-4D30-85CA-1891C45FA739}" type="datetimeFigureOut">
              <a:rPr lang="el-GR"/>
              <a:pPr>
                <a:defRPr/>
              </a:pPr>
              <a:t>12/4/2018</a:t>
            </a:fld>
            <a:endParaRPr lang="el-GR"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5" name="Rectangle 6"/>
          <p:cNvSpPr>
            <a:spLocks noGrp="1" noChangeArrowheads="1"/>
          </p:cNvSpPr>
          <p:nvPr>
            <p:ph type="sldNum" sz="quarter" idx="12"/>
          </p:nvPr>
        </p:nvSpPr>
        <p:spPr>
          <a:ln/>
        </p:spPr>
        <p:txBody>
          <a:bodyPr/>
          <a:lstStyle>
            <a:lvl1pPr>
              <a:defRPr/>
            </a:lvl1pPr>
          </a:lstStyle>
          <a:p>
            <a:pPr>
              <a:defRPr/>
            </a:pPr>
            <a:fld id="{BC34D0DB-EADF-4221-B38A-B9C764D7B4FB}" type="slidenum">
              <a:rPr lang="el-GR" altLang="en-US"/>
              <a:pPr>
                <a:defRPr/>
              </a:pPr>
              <a:t>‹#›</a:t>
            </a:fld>
            <a:endParaRPr lang="el-GR"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422B2FB7-614C-46E1-B722-80822C223921}" type="datetimeFigureOut">
              <a:rPr lang="el-GR"/>
              <a:pPr>
                <a:defRPr/>
              </a:pPr>
              <a:t>12/4/2018</a:t>
            </a:fld>
            <a:endParaRPr lang="el-GR"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4" name="Rectangle 6"/>
          <p:cNvSpPr>
            <a:spLocks noGrp="1" noChangeArrowheads="1"/>
          </p:cNvSpPr>
          <p:nvPr>
            <p:ph type="sldNum" sz="quarter" idx="12"/>
          </p:nvPr>
        </p:nvSpPr>
        <p:spPr>
          <a:ln/>
        </p:spPr>
        <p:txBody>
          <a:bodyPr/>
          <a:lstStyle>
            <a:lvl1pPr>
              <a:defRPr/>
            </a:lvl1pPr>
          </a:lstStyle>
          <a:p>
            <a:pPr>
              <a:defRPr/>
            </a:pPr>
            <a:fld id="{2E10A070-4372-4C88-B1DE-AD1C3D027587}" type="slidenum">
              <a:rPr lang="el-GR" altLang="en-US"/>
              <a:pPr>
                <a:defRPr/>
              </a:pPr>
              <a:t>‹#›</a:t>
            </a:fld>
            <a:endParaRPr lang="el-GR"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6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4767263" y="273050"/>
            <a:ext cx="681513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609600" y="1435100"/>
            <a:ext cx="40116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A12B565-144D-48A6-8DC3-0CEFC3015865}" type="datetimeFigureOut">
              <a:rPr lang="el-GR"/>
              <a:pPr>
                <a:defRPr/>
              </a:pPr>
              <a:t>12/4/2018</a:t>
            </a:fld>
            <a:endParaRPr lang="el-GR"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7" name="Rectangle 6"/>
          <p:cNvSpPr>
            <a:spLocks noGrp="1" noChangeArrowheads="1"/>
          </p:cNvSpPr>
          <p:nvPr>
            <p:ph type="sldNum" sz="quarter" idx="12"/>
          </p:nvPr>
        </p:nvSpPr>
        <p:spPr>
          <a:ln/>
        </p:spPr>
        <p:txBody>
          <a:bodyPr/>
          <a:lstStyle>
            <a:lvl1pPr>
              <a:defRPr/>
            </a:lvl1pPr>
          </a:lstStyle>
          <a:p>
            <a:pPr>
              <a:defRPr/>
            </a:pPr>
            <a:fld id="{B48B1081-97FF-49C6-B077-806CEAAB8BA7}" type="slidenum">
              <a:rPr lang="el-GR" altLang="en-US"/>
              <a:pPr>
                <a:defRPr/>
              </a:pPr>
              <a:t>‹#›</a:t>
            </a:fld>
            <a:endParaRPr lang="el-GR"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238918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238918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487BA91F-A8BF-4666-A269-E30B4524DE57}" type="datetimeFigureOut">
              <a:rPr lang="el-GR"/>
              <a:pPr>
                <a:defRPr/>
              </a:pPr>
              <a:t>12/4/2018</a:t>
            </a:fld>
            <a:endParaRPr lang="el-GR"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l-GR" altLang="en-US"/>
          </a:p>
        </p:txBody>
      </p:sp>
      <p:sp>
        <p:nvSpPr>
          <p:cNvPr id="7" name="Rectangle 6"/>
          <p:cNvSpPr>
            <a:spLocks noGrp="1" noChangeArrowheads="1"/>
          </p:cNvSpPr>
          <p:nvPr>
            <p:ph type="sldNum" sz="quarter" idx="12"/>
          </p:nvPr>
        </p:nvSpPr>
        <p:spPr>
          <a:ln/>
        </p:spPr>
        <p:txBody>
          <a:bodyPr/>
          <a:lstStyle>
            <a:lvl1pPr>
              <a:defRPr/>
            </a:lvl1pPr>
          </a:lstStyle>
          <a:p>
            <a:pPr>
              <a:defRPr/>
            </a:pPr>
            <a:fld id="{3C5DD142-B225-4594-8ED0-A1FA8EB400AC}" type="slidenum">
              <a:rPr lang="el-GR" altLang="en-US"/>
              <a:pPr>
                <a:defRPr/>
              </a:pPr>
              <a:t>‹#›</a:t>
            </a:fld>
            <a:endParaRPr lang="el-GR"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7813"/>
            <a:ext cx="109728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ltLang="en-US" smtClean="0"/>
              <a:t>Κάντε κλικ για επεξεργασία του τίτλου</a:t>
            </a:r>
          </a:p>
        </p:txBody>
      </p:sp>
      <p:sp>
        <p:nvSpPr>
          <p:cNvPr id="1027" name="Rectangle 3"/>
          <p:cNvSpPr>
            <a:spLocks noGrp="1" noChangeArrowheads="1"/>
          </p:cNvSpPr>
          <p:nvPr>
            <p:ph type="body" idx="1"/>
          </p:nvPr>
        </p:nvSpPr>
        <p:spPr bwMode="auto">
          <a:xfrm>
            <a:off x="609600" y="1600200"/>
            <a:ext cx="109728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l-GR" altLang="en-US" smtClean="0"/>
              <a:t>Κάντε κλικ για να επεξεργαστείτε τα στυλ κειμένου του υποδείγματος</a:t>
            </a:r>
          </a:p>
          <a:p>
            <a:pPr lvl="1"/>
            <a:r>
              <a:rPr lang="el-GR" altLang="en-US" smtClean="0"/>
              <a:t>Δεύτερου επιπέδου</a:t>
            </a:r>
          </a:p>
          <a:p>
            <a:pPr lvl="2"/>
            <a:r>
              <a:rPr lang="el-GR" altLang="en-US" smtClean="0"/>
              <a:t>Τρίτου επιπέδου</a:t>
            </a:r>
          </a:p>
          <a:p>
            <a:pPr lvl="3"/>
            <a:r>
              <a:rPr lang="el-GR" altLang="en-US" smtClean="0"/>
              <a:t>Τέταρτου επιπέδου</a:t>
            </a:r>
          </a:p>
          <a:p>
            <a:pPr lvl="4"/>
            <a:r>
              <a:rPr lang="el-GR" altLang="en-US" smtClean="0"/>
              <a:t>Πέμπτου επιπέδου</a:t>
            </a:r>
          </a:p>
        </p:txBody>
      </p:sp>
      <p:sp>
        <p:nvSpPr>
          <p:cNvPr id="151556" name="Rectangle 4"/>
          <p:cNvSpPr>
            <a:spLocks noGrp="1" noChangeArrowheads="1"/>
          </p:cNvSpPr>
          <p:nvPr>
            <p:ph type="dt" sz="half" idx="2"/>
          </p:nvPr>
        </p:nvSpPr>
        <p:spPr bwMode="auto">
          <a:xfrm>
            <a:off x="609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spcBef>
                <a:spcPct val="0"/>
              </a:spcBef>
              <a:buClrTx/>
              <a:buSzTx/>
              <a:buFontTx/>
              <a:buNone/>
              <a:defRPr sz="1200">
                <a:solidFill>
                  <a:schemeClr val="tx1"/>
                </a:solidFill>
                <a:latin typeface="+mj-lt"/>
              </a:defRPr>
            </a:lvl1pPr>
          </a:lstStyle>
          <a:p>
            <a:pPr>
              <a:defRPr/>
            </a:pPr>
            <a:fld id="{505A662E-9FDC-4577-BEC2-60E5415E864F}" type="datetimeFigureOut">
              <a:rPr lang="el-GR"/>
              <a:pPr>
                <a:defRPr/>
              </a:pPr>
              <a:t>12/4/2018</a:t>
            </a:fld>
            <a:endParaRPr lang="el-GR" altLang="en-US"/>
          </a:p>
        </p:txBody>
      </p:sp>
      <p:sp>
        <p:nvSpPr>
          <p:cNvPr id="151557"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spcBef>
                <a:spcPct val="0"/>
              </a:spcBef>
              <a:buClrTx/>
              <a:buSzTx/>
              <a:buFontTx/>
              <a:buNone/>
              <a:defRPr sz="1200">
                <a:solidFill>
                  <a:schemeClr val="tx1"/>
                </a:solidFill>
                <a:latin typeface="+mj-lt"/>
              </a:defRPr>
            </a:lvl1pPr>
          </a:lstStyle>
          <a:p>
            <a:pPr>
              <a:defRPr/>
            </a:pPr>
            <a:endParaRPr lang="el-GR" altLang="en-US"/>
          </a:p>
        </p:txBody>
      </p:sp>
      <p:sp>
        <p:nvSpPr>
          <p:cNvPr id="151558" name="Rectangle 6"/>
          <p:cNvSpPr>
            <a:spLocks noGrp="1" noChangeArrowheads="1"/>
          </p:cNvSpPr>
          <p:nvPr>
            <p:ph type="sldNum" sz="quarter" idx="4"/>
          </p:nvPr>
        </p:nvSpPr>
        <p:spPr bwMode="auto">
          <a:xfrm>
            <a:off x="8737600" y="6243638"/>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ClrTx/>
              <a:buSzTx/>
              <a:buFontTx/>
              <a:buNone/>
              <a:defRPr sz="1200">
                <a:solidFill>
                  <a:schemeClr val="tx1"/>
                </a:solidFill>
                <a:latin typeface="+mj-lt"/>
              </a:defRPr>
            </a:lvl1pPr>
          </a:lstStyle>
          <a:p>
            <a:pPr>
              <a:defRPr/>
            </a:pPr>
            <a:fld id="{02F7702C-9FA2-4A4D-B2D4-2148E8CB5B32}" type="slidenum">
              <a:rPr lang="el-GR" altLang="en-US"/>
              <a:pPr>
                <a:defRPr/>
              </a:pPr>
              <a:t>‹#›</a:t>
            </a:fld>
            <a:endParaRPr lang="el-GR" altLang="en-US"/>
          </a:p>
        </p:txBody>
      </p:sp>
      <p:sp>
        <p:nvSpPr>
          <p:cNvPr id="151559" name="Freeform 7"/>
          <p:cNvSpPr>
            <a:spLocks noChangeArrowheads="1"/>
          </p:cNvSpPr>
          <p:nvPr/>
        </p:nvSpPr>
        <p:spPr bwMode="auto">
          <a:xfrm>
            <a:off x="508000" y="228600"/>
            <a:ext cx="109728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spcBef>
                <a:spcPct val="20000"/>
              </a:spcBef>
              <a:buClr>
                <a:schemeClr val="accent1"/>
              </a:buClr>
              <a:buSzPct val="65000"/>
              <a:buFont typeface="Wingdings" pitchFamily="2" charset="2"/>
              <a:buNone/>
              <a:defRPr/>
            </a:pPr>
            <a:endParaRPr lang="el-GR" sz="3000">
              <a:solidFill>
                <a:schemeClr val="tx1"/>
              </a:solidFill>
            </a:endParaRPr>
          </a:p>
        </p:txBody>
      </p:sp>
      <p:sp>
        <p:nvSpPr>
          <p:cNvPr id="151560" name="Line 8"/>
          <p:cNvSpPr>
            <a:spLocks noChangeShapeType="1"/>
          </p:cNvSpPr>
          <p:nvPr/>
        </p:nvSpPr>
        <p:spPr bwMode="auto">
          <a:xfrm>
            <a:off x="609600" y="6172200"/>
            <a:ext cx="10972800" cy="0"/>
          </a:xfrm>
          <a:prstGeom prst="line">
            <a:avLst/>
          </a:prstGeom>
          <a:noFill/>
          <a:ln w="19050">
            <a:solidFill>
              <a:schemeClr val="accent1"/>
            </a:solidFill>
            <a:round/>
            <a:headEnd/>
            <a:tailEnd/>
          </a:ln>
          <a:effectLst/>
        </p:spPr>
        <p:txBody>
          <a:bodyPr/>
          <a:lstStyle/>
          <a:p>
            <a:pPr>
              <a:spcBef>
                <a:spcPct val="20000"/>
              </a:spcBef>
              <a:buClr>
                <a:schemeClr val="accent1"/>
              </a:buClr>
              <a:buSzPct val="65000"/>
              <a:buFont typeface="Wingdings" pitchFamily="2" charset="2"/>
              <a:buNone/>
              <a:defRPr/>
            </a:pPr>
            <a:endParaRPr lang="el-GR" sz="3000">
              <a:solidFill>
                <a:schemeClr val="tx1"/>
              </a:solidFill>
            </a:endParaRPr>
          </a:p>
        </p:txBody>
      </p:sp>
    </p:spTree>
  </p:cSld>
  <p:clrMap bg1="lt1" tx1="dk1" bg2="lt2" tx2="dk2" accent1="accent1" accent2="accent2" accent3="accent3" accent4="accent4" accent5="accent5" accent6="accent6" hlink="hlink" folHlink="folHlink"/>
  <p:sldLayoutIdLst>
    <p:sldLayoutId id="2147483748" r:id="rId1"/>
    <p:sldLayoutId id="2147483747" r:id="rId2"/>
    <p:sldLayoutId id="2147483746" r:id="rId3"/>
    <p:sldLayoutId id="2147483745" r:id="rId4"/>
    <p:sldLayoutId id="2147483744" r:id="rId5"/>
    <p:sldLayoutId id="2147483743" r:id="rId6"/>
    <p:sldLayoutId id="2147483742" r:id="rId7"/>
    <p:sldLayoutId id="2147483741" r:id="rId8"/>
    <p:sldLayoutId id="2147483740" r:id="rId9"/>
    <p:sldLayoutId id="2147483739" r:id="rId10"/>
    <p:sldLayoutId id="2147483738" r:id="rId11"/>
    <p:sldLayoutId id="2147483737" r:id="rId12"/>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cs typeface="Arial" charset="0"/>
        </a:defRPr>
      </a:lvl2pPr>
      <a:lvl3pPr algn="l" rtl="0" eaLnBrk="0" fontAlgn="base" hangingPunct="0">
        <a:spcBef>
          <a:spcPct val="0"/>
        </a:spcBef>
        <a:spcAft>
          <a:spcPct val="0"/>
        </a:spcAft>
        <a:defRPr sz="4200">
          <a:solidFill>
            <a:schemeClr val="tx2"/>
          </a:solidFill>
          <a:latin typeface="Garamond" pitchFamily="18" charset="0"/>
          <a:cs typeface="Arial" charset="0"/>
        </a:defRPr>
      </a:lvl3pPr>
      <a:lvl4pPr algn="l" rtl="0" eaLnBrk="0" fontAlgn="base" hangingPunct="0">
        <a:spcBef>
          <a:spcPct val="0"/>
        </a:spcBef>
        <a:spcAft>
          <a:spcPct val="0"/>
        </a:spcAft>
        <a:defRPr sz="4200">
          <a:solidFill>
            <a:schemeClr val="tx2"/>
          </a:solidFill>
          <a:latin typeface="Garamond" pitchFamily="18" charset="0"/>
          <a:cs typeface="Arial" charset="0"/>
        </a:defRPr>
      </a:lvl4pPr>
      <a:lvl5pPr algn="l" rtl="0" eaLnBrk="0" fontAlgn="base" hangingPunct="0">
        <a:spcBef>
          <a:spcPct val="0"/>
        </a:spcBef>
        <a:spcAft>
          <a:spcPct val="0"/>
        </a:spcAft>
        <a:defRPr sz="4200">
          <a:solidFill>
            <a:schemeClr val="tx2"/>
          </a:solidFill>
          <a:latin typeface="Garamond" pitchFamily="18" charset="0"/>
          <a:cs typeface="Arial" charset="0"/>
        </a:defRPr>
      </a:lvl5pPr>
      <a:lvl6pPr marL="457200" algn="l" rtl="0" fontAlgn="base">
        <a:spcBef>
          <a:spcPct val="0"/>
        </a:spcBef>
        <a:spcAft>
          <a:spcPct val="0"/>
        </a:spcAft>
        <a:defRPr sz="4200">
          <a:solidFill>
            <a:schemeClr val="tx2"/>
          </a:solidFill>
          <a:latin typeface="Garamond" pitchFamily="18" charset="0"/>
          <a:cs typeface="Arial" charset="0"/>
        </a:defRPr>
      </a:lvl6pPr>
      <a:lvl7pPr marL="914400" algn="l" rtl="0" fontAlgn="base">
        <a:spcBef>
          <a:spcPct val="0"/>
        </a:spcBef>
        <a:spcAft>
          <a:spcPct val="0"/>
        </a:spcAft>
        <a:defRPr sz="4200">
          <a:solidFill>
            <a:schemeClr val="tx2"/>
          </a:solidFill>
          <a:latin typeface="Garamond" pitchFamily="18" charset="0"/>
          <a:cs typeface="Arial" charset="0"/>
        </a:defRPr>
      </a:lvl7pPr>
      <a:lvl8pPr marL="1371600" algn="l" rtl="0" fontAlgn="base">
        <a:spcBef>
          <a:spcPct val="0"/>
        </a:spcBef>
        <a:spcAft>
          <a:spcPct val="0"/>
        </a:spcAft>
        <a:defRPr sz="4200">
          <a:solidFill>
            <a:schemeClr val="tx2"/>
          </a:solidFill>
          <a:latin typeface="Garamond" pitchFamily="18" charset="0"/>
          <a:cs typeface="Arial" charset="0"/>
        </a:defRPr>
      </a:lvl8pPr>
      <a:lvl9pPr marL="1828800" algn="l" rtl="0" fontAlgn="base">
        <a:spcBef>
          <a:spcPct val="0"/>
        </a:spcBef>
        <a:spcAft>
          <a:spcPct val="0"/>
        </a:spcAft>
        <a:defRPr sz="4200">
          <a:solidFill>
            <a:schemeClr val="tx2"/>
          </a:solidFill>
          <a:latin typeface="Garamond" pitchFamily="18" charset="0"/>
          <a:cs typeface="Arial"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cs typeface="+mn-cs"/>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cs typeface="+mn-cs"/>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cs typeface="+mn-cs"/>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15362" name="Picture 5" descr="Εικόνα2"/>
          <p:cNvPicPr>
            <a:picLocks noChangeAspect="1" noChangeArrowheads="1"/>
          </p:cNvPicPr>
          <p:nvPr/>
        </p:nvPicPr>
        <p:blipFill>
          <a:blip r:embed="rId2"/>
          <a:srcRect/>
          <a:stretch>
            <a:fillRect/>
          </a:stretch>
        </p:blipFill>
        <p:spPr bwMode="auto">
          <a:xfrm>
            <a:off x="-1460500" y="-763588"/>
            <a:ext cx="15114588" cy="8447088"/>
          </a:xfrm>
          <a:prstGeom prst="rect">
            <a:avLst/>
          </a:prstGeom>
          <a:noFill/>
          <a:ln w="9525">
            <a:noFill/>
            <a:miter lim="800000"/>
            <a:headEnd/>
            <a:tailEnd/>
          </a:ln>
        </p:spPr>
      </p:pic>
      <p:sp>
        <p:nvSpPr>
          <p:cNvPr id="15363" name="Τίτλος 1"/>
          <p:cNvSpPr>
            <a:spLocks noGrp="1"/>
          </p:cNvSpPr>
          <p:nvPr>
            <p:ph type="ctrTitle" idx="4294967295"/>
          </p:nvPr>
        </p:nvSpPr>
        <p:spPr>
          <a:xfrm>
            <a:off x="1296988" y="2870200"/>
            <a:ext cx="9699625" cy="1117600"/>
          </a:xfrm>
        </p:spPr>
        <p:txBody>
          <a:bodyPr anchor="b"/>
          <a:lstStyle/>
          <a:p>
            <a:pPr algn="ctr" eaLnBrk="1" hangingPunct="1"/>
            <a:r>
              <a:rPr lang="el-GR" sz="6300" b="1" smtClean="0">
                <a:solidFill>
                  <a:schemeClr val="accent1"/>
                </a:solidFill>
                <a:latin typeface="Arial" charset="0"/>
              </a:rPr>
              <a:t>Απολογισμός Έτους</a:t>
            </a:r>
          </a:p>
        </p:txBody>
      </p:sp>
      <p:sp>
        <p:nvSpPr>
          <p:cNvPr id="15364" name="Υπότιτλος 2"/>
          <p:cNvSpPr txBox="1">
            <a:spLocks/>
          </p:cNvSpPr>
          <p:nvPr/>
        </p:nvSpPr>
        <p:spPr bwMode="auto">
          <a:xfrm>
            <a:off x="1296988" y="4608513"/>
            <a:ext cx="9699625" cy="600075"/>
          </a:xfrm>
          <a:prstGeom prst="rect">
            <a:avLst/>
          </a:prstGeom>
          <a:noFill/>
          <a:ln w="9525">
            <a:noFill/>
            <a:miter lim="800000"/>
            <a:headEnd/>
            <a:tailEnd/>
          </a:ln>
        </p:spPr>
        <p:txBody>
          <a:bodyPr/>
          <a:lstStyle/>
          <a:p>
            <a:pPr algn="ctr">
              <a:lnSpc>
                <a:spcPct val="90000"/>
              </a:lnSpc>
              <a:spcBef>
                <a:spcPts val="1000"/>
              </a:spcBef>
              <a:buFont typeface="Arial" charset="0"/>
              <a:buNone/>
            </a:pPr>
            <a:r>
              <a:rPr lang="en-US" sz="6300" b="1">
                <a:solidFill>
                  <a:schemeClr val="accent1"/>
                </a:solidFill>
              </a:rPr>
              <a:t>201</a:t>
            </a:r>
            <a:r>
              <a:rPr lang="el-GR" sz="6300" b="1">
                <a:solidFill>
                  <a:schemeClr val="accent1"/>
                </a:solidFill>
              </a:rPr>
              <a:t>7</a:t>
            </a:r>
            <a:endParaRPr lang="en-US" sz="6300" b="1">
              <a:solidFill>
                <a:schemeClr val="accent1"/>
              </a:solidFill>
            </a:endParaRPr>
          </a:p>
        </p:txBody>
      </p:sp>
      <p:pic>
        <p:nvPicPr>
          <p:cNvPr id="15365" name="Picture 6" descr="Εικόνα3"/>
          <p:cNvPicPr>
            <a:picLocks noChangeAspect="1" noChangeArrowheads="1"/>
          </p:cNvPicPr>
          <p:nvPr/>
        </p:nvPicPr>
        <p:blipFill>
          <a:blip r:embed="rId3"/>
          <a:srcRect/>
          <a:stretch>
            <a:fillRect/>
          </a:stretch>
        </p:blipFill>
        <p:spPr bwMode="auto">
          <a:xfrm>
            <a:off x="9906000" y="-128588"/>
            <a:ext cx="2286000" cy="21717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4578" name="Θέση περιεχομένου 7"/>
          <p:cNvSpPr txBox="1">
            <a:spLocks/>
          </p:cNvSpPr>
          <p:nvPr/>
        </p:nvSpPr>
        <p:spPr bwMode="auto">
          <a:xfrm>
            <a:off x="3179763" y="5170488"/>
            <a:ext cx="6116637" cy="873125"/>
          </a:xfrm>
          <a:prstGeom prst="rect">
            <a:avLst/>
          </a:prstGeom>
          <a:noFill/>
          <a:ln w="9525">
            <a:noFill/>
            <a:miter lim="800000"/>
            <a:headEnd/>
            <a:tailEnd/>
          </a:ln>
        </p:spPr>
        <p:txBody>
          <a:bodyPr/>
          <a:lstStyle/>
          <a:p>
            <a:pPr algn="ctr">
              <a:lnSpc>
                <a:spcPct val="90000"/>
              </a:lnSpc>
              <a:spcBef>
                <a:spcPts val="1000"/>
              </a:spcBef>
              <a:buFont typeface="Arial" charset="0"/>
              <a:buNone/>
            </a:pPr>
            <a:r>
              <a:rPr lang="el-GR" sz="2800" b="1">
                <a:solidFill>
                  <a:srgbClr val="4E4028"/>
                </a:solidFill>
              </a:rPr>
              <a:t>Φωτορεαλιστική Απεικόνιση του Πάρκου Γεωργιάδη</a:t>
            </a:r>
          </a:p>
        </p:txBody>
      </p:sp>
      <p:pic>
        <p:nvPicPr>
          <p:cNvPr id="24579" name="Εικόνα 5"/>
          <p:cNvPicPr>
            <a:picLocks noChangeAspect="1"/>
          </p:cNvPicPr>
          <p:nvPr/>
        </p:nvPicPr>
        <p:blipFill>
          <a:blip r:embed="rId2"/>
          <a:srcRect/>
          <a:stretch>
            <a:fillRect/>
          </a:stretch>
        </p:blipFill>
        <p:spPr bwMode="auto">
          <a:xfrm>
            <a:off x="6316663" y="673100"/>
            <a:ext cx="5448300" cy="4351338"/>
          </a:xfrm>
          <a:prstGeom prst="rect">
            <a:avLst/>
          </a:prstGeom>
          <a:noFill/>
          <a:ln w="9525">
            <a:noFill/>
            <a:miter lim="800000"/>
            <a:headEnd/>
            <a:tailEnd/>
          </a:ln>
        </p:spPr>
      </p:pic>
      <p:pic>
        <p:nvPicPr>
          <p:cNvPr id="24580" name="Θέση περιεχομένου 2"/>
          <p:cNvPicPr>
            <a:picLocks noGrp="1" noChangeAspect="1"/>
          </p:cNvPicPr>
          <p:nvPr>
            <p:ph sz="half" idx="1"/>
          </p:nvPr>
        </p:nvPicPr>
        <p:blipFill>
          <a:blip r:embed="rId3"/>
          <a:srcRect/>
          <a:stretch>
            <a:fillRect/>
          </a:stretch>
        </p:blipFill>
        <p:spPr>
          <a:xfrm>
            <a:off x="609600" y="684213"/>
            <a:ext cx="5580063" cy="4362450"/>
          </a:xfrm>
        </p:spPr>
      </p:pic>
      <p:pic>
        <p:nvPicPr>
          <p:cNvPr id="24581" name="Picture 5" descr="Outlook-1503435426"/>
          <p:cNvPicPr>
            <a:picLocks noChangeAspect="1" noChangeArrowheads="1"/>
          </p:cNvPicPr>
          <p:nvPr/>
        </p:nvPicPr>
        <p:blipFill>
          <a:blip r:embed="rId4"/>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5602" name="1 - Τίτλος"/>
          <p:cNvSpPr>
            <a:spLocks noGrp="1"/>
          </p:cNvSpPr>
          <p:nvPr>
            <p:ph type="title" idx="4294967295"/>
          </p:nvPr>
        </p:nvSpPr>
        <p:spPr>
          <a:xfrm>
            <a:off x="711200" y="407988"/>
            <a:ext cx="10515600" cy="1096962"/>
          </a:xfrm>
        </p:spPr>
        <p:txBody>
          <a:bodyPr anchor="ctr"/>
          <a:lstStyle/>
          <a:p>
            <a:pPr eaLnBrk="1" hangingPunct="1"/>
            <a:r>
              <a:rPr lang="el-GR" b="1" smtClean="0">
                <a:solidFill>
                  <a:schemeClr val="accent1"/>
                </a:solidFill>
                <a:latin typeface="Arial" charset="0"/>
              </a:rPr>
              <a:t>Κόλπος του Δερματά</a:t>
            </a:r>
          </a:p>
        </p:txBody>
      </p:sp>
      <p:sp>
        <p:nvSpPr>
          <p:cNvPr id="25603" name="2 - Θέση περιεχομένου"/>
          <p:cNvSpPr>
            <a:spLocks noGrp="1"/>
          </p:cNvSpPr>
          <p:nvPr>
            <p:ph idx="4294967295"/>
          </p:nvPr>
        </p:nvSpPr>
        <p:spPr>
          <a:xfrm>
            <a:off x="609600" y="2038350"/>
            <a:ext cx="10972800" cy="2346325"/>
          </a:xfrm>
        </p:spPr>
        <p:txBody>
          <a:bodyPr/>
          <a:lstStyle/>
          <a:p>
            <a:pPr eaLnBrk="1" hangingPunct="1"/>
            <a:r>
              <a:rPr lang="el-GR" smtClean="0"/>
              <a:t>Η πρώτη φάση της αποκατάστασης του Κόλπου του Δερματά έχει ολοκληρωθεί και η δεύτερη, που περιλαμβάνει και την δημιουργία παραλίας μέσω της διαδικασίας της προσάμμωσης,  έχει δημοπρατηθεί. </a:t>
            </a:r>
            <a:endParaRPr lang="el-GR" b="1" smtClean="0"/>
          </a:p>
        </p:txBody>
      </p:sp>
      <p:pic>
        <p:nvPicPr>
          <p:cNvPr id="25604"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6626" name="Θέση περιεχομένου 7"/>
          <p:cNvSpPr txBox="1">
            <a:spLocks/>
          </p:cNvSpPr>
          <p:nvPr/>
        </p:nvSpPr>
        <p:spPr bwMode="auto">
          <a:xfrm>
            <a:off x="2395538" y="4808538"/>
            <a:ext cx="4697412" cy="854075"/>
          </a:xfrm>
          <a:prstGeom prst="rect">
            <a:avLst/>
          </a:prstGeom>
          <a:noFill/>
          <a:ln w="9525">
            <a:noFill/>
            <a:miter lim="800000"/>
            <a:headEnd/>
            <a:tailEnd/>
          </a:ln>
        </p:spPr>
        <p:txBody>
          <a:bodyPr/>
          <a:lstStyle/>
          <a:p>
            <a:pPr algn="ctr">
              <a:lnSpc>
                <a:spcPct val="90000"/>
              </a:lnSpc>
              <a:spcBef>
                <a:spcPts val="1000"/>
              </a:spcBef>
              <a:buFont typeface="Arial" charset="0"/>
              <a:buNone/>
            </a:pPr>
            <a:endParaRPr lang="el-GR" sz="2800">
              <a:solidFill>
                <a:schemeClr val="tx1"/>
              </a:solidFill>
              <a:latin typeface="Calibri" pitchFamily="34" charset="0"/>
            </a:endParaRPr>
          </a:p>
        </p:txBody>
      </p:sp>
      <p:sp>
        <p:nvSpPr>
          <p:cNvPr id="26627" name="7 - Ορθογώνιο"/>
          <p:cNvSpPr>
            <a:spLocks noChangeArrowheads="1"/>
          </p:cNvSpPr>
          <p:nvPr/>
        </p:nvSpPr>
        <p:spPr bwMode="auto">
          <a:xfrm>
            <a:off x="2435225" y="688975"/>
            <a:ext cx="1452563" cy="488950"/>
          </a:xfrm>
          <a:prstGeom prst="rect">
            <a:avLst/>
          </a:prstGeom>
          <a:noFill/>
          <a:ln w="9525">
            <a:noFill/>
            <a:miter lim="800000"/>
            <a:headEnd/>
            <a:tailEnd/>
          </a:ln>
        </p:spPr>
        <p:txBody>
          <a:bodyPr>
            <a:spAutoFit/>
          </a:bodyPr>
          <a:lstStyle/>
          <a:p>
            <a:pPr algn="ctr">
              <a:lnSpc>
                <a:spcPct val="90000"/>
              </a:lnSpc>
            </a:pPr>
            <a:r>
              <a:rPr lang="el-GR" sz="2900">
                <a:solidFill>
                  <a:srgbClr val="4E4028"/>
                </a:solidFill>
                <a:latin typeface="Calibri" pitchFamily="34" charset="0"/>
              </a:rPr>
              <a:t>Πριν</a:t>
            </a:r>
          </a:p>
        </p:txBody>
      </p:sp>
      <p:pic>
        <p:nvPicPr>
          <p:cNvPr id="26628" name="Εικόνα 6" descr="C:\Users\Επισκέπτης\Documents\Δημος\2017\ΑΠΟΛΟΓΙΣΜΟΣ 2017\PHOTO\ΕΡΓΑ\ΔΕΡΜΑΤΑΣ\13-2\273754.jpg"/>
          <p:cNvPicPr>
            <a:picLocks noChangeAspect="1" noChangeArrowheads="1"/>
          </p:cNvPicPr>
          <p:nvPr/>
        </p:nvPicPr>
        <p:blipFill>
          <a:blip r:embed="rId3"/>
          <a:srcRect/>
          <a:stretch>
            <a:fillRect/>
          </a:stretch>
        </p:blipFill>
        <p:spPr bwMode="auto">
          <a:xfrm>
            <a:off x="619125" y="1531938"/>
            <a:ext cx="5273675" cy="4478337"/>
          </a:xfrm>
          <a:prstGeom prst="rect">
            <a:avLst/>
          </a:prstGeom>
          <a:noFill/>
          <a:ln w="9525">
            <a:noFill/>
            <a:miter lim="800000"/>
            <a:headEnd/>
            <a:tailEnd/>
          </a:ln>
        </p:spPr>
      </p:pic>
      <p:pic>
        <p:nvPicPr>
          <p:cNvPr id="26629" name="Εικόνα 8" descr="C:\Users\Επισκέπτης\Documents\Δημος\2017\ΑΠΟΛΟΓΙΣΜΟΣ 2017\PHOTO\ΕΡΓΑ\ΔΕΡΜΑΤΑΣ\6-3\DERMATAS8.JPG"/>
          <p:cNvPicPr>
            <a:picLocks noChangeAspect="1" noChangeArrowheads="1"/>
          </p:cNvPicPr>
          <p:nvPr/>
        </p:nvPicPr>
        <p:blipFill>
          <a:blip r:embed="rId4"/>
          <a:srcRect/>
          <a:stretch>
            <a:fillRect/>
          </a:stretch>
        </p:blipFill>
        <p:spPr bwMode="auto">
          <a:xfrm>
            <a:off x="6172200" y="1546225"/>
            <a:ext cx="5449888" cy="4478338"/>
          </a:xfrm>
          <a:prstGeom prst="rect">
            <a:avLst/>
          </a:prstGeom>
          <a:noFill/>
          <a:ln w="9525">
            <a:noFill/>
            <a:miter lim="800000"/>
            <a:headEnd/>
            <a:tailEnd/>
          </a:ln>
        </p:spPr>
      </p:pic>
      <p:sp>
        <p:nvSpPr>
          <p:cNvPr id="26630" name="Τίτλος 3"/>
          <p:cNvSpPr>
            <a:spLocks noGrp="1"/>
          </p:cNvSpPr>
          <p:nvPr>
            <p:ph type="title" idx="4294967295"/>
          </p:nvPr>
        </p:nvSpPr>
        <p:spPr>
          <a:xfrm>
            <a:off x="8342313" y="630238"/>
            <a:ext cx="1803400" cy="652462"/>
          </a:xfrm>
        </p:spPr>
        <p:txBody>
          <a:bodyPr anchor="ctr"/>
          <a:lstStyle/>
          <a:p>
            <a:pPr eaLnBrk="1" hangingPunct="1"/>
            <a:r>
              <a:rPr lang="el-GR" sz="2900" smtClean="0">
                <a:solidFill>
                  <a:srgbClr val="4E4028"/>
                </a:solidFill>
                <a:latin typeface="Calibri" pitchFamily="34" charset="0"/>
              </a:rPr>
              <a:t>Μετά</a:t>
            </a:r>
          </a:p>
        </p:txBody>
      </p:sp>
      <p:pic>
        <p:nvPicPr>
          <p:cNvPr id="26631" name="Picture 7" descr="Outlook-1503435426"/>
          <p:cNvPicPr>
            <a:picLocks noChangeAspect="1" noChangeArrowheads="1"/>
          </p:cNvPicPr>
          <p:nvPr/>
        </p:nvPicPr>
        <p:blipFill>
          <a:blip r:embed="rId5"/>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8674" name="1 - Τίτλος"/>
          <p:cNvSpPr>
            <a:spLocks noGrp="1"/>
          </p:cNvSpPr>
          <p:nvPr>
            <p:ph type="title" idx="4294967295"/>
          </p:nvPr>
        </p:nvSpPr>
        <p:spPr>
          <a:xfrm>
            <a:off x="611188" y="419100"/>
            <a:ext cx="10729912" cy="1366838"/>
          </a:xfrm>
        </p:spPr>
        <p:txBody>
          <a:bodyPr anchor="b"/>
          <a:lstStyle/>
          <a:p>
            <a:pPr eaLnBrk="1" hangingPunct="1">
              <a:spcBef>
                <a:spcPct val="20000"/>
              </a:spcBef>
              <a:buClr>
                <a:schemeClr val="accent1"/>
              </a:buClr>
              <a:buSzPct val="65000"/>
              <a:buFont typeface="Wingdings" pitchFamily="2" charset="2"/>
              <a:buNone/>
            </a:pPr>
            <a:r>
              <a:rPr lang="el-GR" sz="3200" b="1" smtClean="0">
                <a:solidFill>
                  <a:schemeClr val="accent1"/>
                </a:solidFill>
                <a:latin typeface="Arial" charset="0"/>
              </a:rPr>
              <a:t>Η ανακατασκευή – πιστοποίηση  20 παιδικών χαρών  έχει συμβασιοποιηθεί και το προσεχές διάστημα θα ξεκινήσει η υλοποίησή της.</a:t>
            </a:r>
          </a:p>
        </p:txBody>
      </p:sp>
      <p:sp>
        <p:nvSpPr>
          <p:cNvPr id="28675" name="Θέση κειμένου 11"/>
          <p:cNvSpPr>
            <a:spLocks noGrp="1"/>
          </p:cNvSpPr>
          <p:nvPr>
            <p:ph type="body" idx="4294967295"/>
          </p:nvPr>
        </p:nvSpPr>
        <p:spPr>
          <a:xfrm>
            <a:off x="601663" y="1749425"/>
            <a:ext cx="5160962" cy="514350"/>
          </a:xfrm>
        </p:spPr>
        <p:txBody>
          <a:bodyPr anchor="b"/>
          <a:lstStyle/>
          <a:p>
            <a:pPr marL="0" indent="0" algn="ctr" eaLnBrk="1" hangingPunct="1">
              <a:lnSpc>
                <a:spcPct val="90000"/>
              </a:lnSpc>
              <a:buFont typeface="Wingdings" pitchFamily="2" charset="2"/>
              <a:buNone/>
            </a:pPr>
            <a:r>
              <a:rPr lang="el-GR" b="1" smtClean="0">
                <a:solidFill>
                  <a:srgbClr val="4E4028"/>
                </a:solidFill>
              </a:rPr>
              <a:t>Σταυράκια - Πριν</a:t>
            </a:r>
          </a:p>
        </p:txBody>
      </p:sp>
      <p:pic>
        <p:nvPicPr>
          <p:cNvPr id="28676" name="Θέση περιεχομένου 7" descr="C:\Users\Επισκέπτης\Documents\Δημος\2017\ΑΠΟΛΟΓΙΣΜΟΣ 2017\PHOTO\ΕΡΓΑ\ΠΑΙΔΙΚΗ ΧΑΡΑ - ΣΤΑΥΡΑΚΙΑ\ΣΤΑΥΡΑΚΙΑ - ΠΑΙΔΙΚΗ ΧΑΡΑ ΠΡΙΝ F1.jpg"/>
          <p:cNvPicPr>
            <a:picLocks noGrp="1"/>
          </p:cNvPicPr>
          <p:nvPr>
            <p:ph sz="half" idx="4294967295"/>
          </p:nvPr>
        </p:nvPicPr>
        <p:blipFill>
          <a:blip r:embed="rId2"/>
          <a:srcRect/>
          <a:stretch>
            <a:fillRect/>
          </a:stretch>
        </p:blipFill>
        <p:spPr>
          <a:xfrm>
            <a:off x="649288" y="2276475"/>
            <a:ext cx="5033962" cy="3724275"/>
          </a:xfrm>
        </p:spPr>
      </p:pic>
      <p:sp>
        <p:nvSpPr>
          <p:cNvPr id="28677" name="Θέση κειμένου 12"/>
          <p:cNvSpPr>
            <a:spLocks noGrp="1"/>
          </p:cNvSpPr>
          <p:nvPr>
            <p:ph type="body" sz="quarter" idx="4294967295"/>
          </p:nvPr>
        </p:nvSpPr>
        <p:spPr>
          <a:xfrm>
            <a:off x="6346825" y="1787525"/>
            <a:ext cx="5183188" cy="514350"/>
          </a:xfrm>
        </p:spPr>
        <p:txBody>
          <a:bodyPr anchor="b"/>
          <a:lstStyle/>
          <a:p>
            <a:pPr marL="0" indent="0" algn="ctr" eaLnBrk="1" hangingPunct="1">
              <a:buFont typeface="Wingdings" pitchFamily="2" charset="2"/>
              <a:buNone/>
            </a:pPr>
            <a:r>
              <a:rPr lang="el-GR" sz="2600" b="1" smtClean="0">
                <a:solidFill>
                  <a:srgbClr val="4E4028"/>
                </a:solidFill>
              </a:rPr>
              <a:t>Σταυράκια - Μετά</a:t>
            </a:r>
          </a:p>
        </p:txBody>
      </p:sp>
      <p:pic>
        <p:nvPicPr>
          <p:cNvPr id="28678" name="Εικόνα 8" descr="C:\Users\Επισκέπτης\Documents\Δημος\2017\ΑΠΟΛΟΓΙΣΜΟΣ 2017\PHOTO\ΕΡΓΑ\ΠΑΙΔΙΚΗ ΧΑΡΑ - ΣΤΑΥΡΑΚΙΑ\ΣΤΑΥΡΑΚΙΑ - ΠΑΙΔΙΚΗ ΧΑΡΑ ΜΕΤΑ F1.jpg"/>
          <p:cNvPicPr>
            <a:picLocks noChangeAspect="1" noChangeArrowheads="1"/>
          </p:cNvPicPr>
          <p:nvPr/>
        </p:nvPicPr>
        <p:blipFill>
          <a:blip r:embed="rId3"/>
          <a:srcRect/>
          <a:stretch>
            <a:fillRect/>
          </a:stretch>
        </p:blipFill>
        <p:spPr bwMode="auto">
          <a:xfrm>
            <a:off x="6283325" y="2303463"/>
            <a:ext cx="5273675" cy="3684587"/>
          </a:xfrm>
          <a:prstGeom prst="rect">
            <a:avLst/>
          </a:prstGeom>
          <a:noFill/>
          <a:ln w="9525">
            <a:noFill/>
            <a:miter lim="800000"/>
            <a:headEnd/>
            <a:tailEnd/>
          </a:ln>
        </p:spPr>
      </p:pic>
      <p:pic>
        <p:nvPicPr>
          <p:cNvPr id="28679" name="Picture 7" descr="Outlook-1503435426"/>
          <p:cNvPicPr>
            <a:picLocks noChangeAspect="1" noChangeArrowheads="1"/>
          </p:cNvPicPr>
          <p:nvPr/>
        </p:nvPicPr>
        <p:blipFill>
          <a:blip r:embed="rId4"/>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9698" name="Τίτλος 6"/>
          <p:cNvSpPr>
            <a:spLocks noGrp="1"/>
          </p:cNvSpPr>
          <p:nvPr>
            <p:ph type="title" idx="4294967295"/>
          </p:nvPr>
        </p:nvSpPr>
        <p:spPr>
          <a:xfrm>
            <a:off x="736600" y="379413"/>
            <a:ext cx="9169400" cy="809625"/>
          </a:xfrm>
        </p:spPr>
        <p:txBody>
          <a:bodyPr anchor="ctr"/>
          <a:lstStyle/>
          <a:p>
            <a:pPr eaLnBrk="1" hangingPunct="1"/>
            <a:r>
              <a:rPr lang="el-GR" b="1" smtClean="0">
                <a:solidFill>
                  <a:srgbClr val="4F402F"/>
                </a:solidFill>
                <a:latin typeface="Arial" charset="0"/>
              </a:rPr>
              <a:t>Δημόσια Κτίρια - Μνημεία</a:t>
            </a:r>
          </a:p>
        </p:txBody>
      </p:sp>
      <p:sp>
        <p:nvSpPr>
          <p:cNvPr id="29699" name="Θέση περιεχομένου 7"/>
          <p:cNvSpPr>
            <a:spLocks noGrp="1"/>
          </p:cNvSpPr>
          <p:nvPr>
            <p:ph idx="4294967295"/>
          </p:nvPr>
        </p:nvSpPr>
        <p:spPr>
          <a:xfrm>
            <a:off x="711200" y="1244600"/>
            <a:ext cx="10972800" cy="4759325"/>
          </a:xfrm>
        </p:spPr>
        <p:txBody>
          <a:bodyPr/>
          <a:lstStyle/>
          <a:p>
            <a:pPr eaLnBrk="1" hangingPunct="1"/>
            <a:r>
              <a:rPr lang="el-GR" smtClean="0">
                <a:solidFill>
                  <a:srgbClr val="4F402F"/>
                </a:solidFill>
              </a:rPr>
              <a:t>Επαναλειτουργία του Κουμπέ ως παραδοσιακό καφενείο: Δώσαμε μάχη και την κερδίσαμε στο Κεντρικό Αρχαιολογικό Συμβούλιο.</a:t>
            </a:r>
          </a:p>
          <a:p>
            <a:pPr eaLnBrk="1" hangingPunct="1"/>
            <a:r>
              <a:rPr lang="el-GR" smtClean="0">
                <a:solidFill>
                  <a:srgbClr val="4F402F"/>
                </a:solidFill>
              </a:rPr>
              <a:t>Το Υπουργείο Πολιτισμού μας παραχώρησε το Μέγαρο Κοθρή για 30 χρόνια και διεκδικούμε χρηματοδότηση για την εκπόνηση μελέτης και την μετατροπή αυτού του εμβληματικού κτιρίου σε πολυχώρο πολιτισμού και Δημοτική Πινακοθήκη.</a:t>
            </a:r>
          </a:p>
          <a:p>
            <a:pPr eaLnBrk="1" hangingPunct="1"/>
            <a:r>
              <a:rPr lang="el-GR" smtClean="0">
                <a:solidFill>
                  <a:srgbClr val="4F402F"/>
                </a:solidFill>
              </a:rPr>
              <a:t>Διεκδικούμε τα εγκαταλελειμμένα δημόσια κτίρια στο κέντρο της πόλης</a:t>
            </a:r>
            <a:r>
              <a:rPr lang="el-GR" smtClean="0"/>
              <a:t>.</a:t>
            </a:r>
          </a:p>
        </p:txBody>
      </p:sp>
      <p:pic>
        <p:nvPicPr>
          <p:cNvPr id="29700"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0722" name="Τίτλος 3"/>
          <p:cNvSpPr>
            <a:spLocks noGrp="1"/>
          </p:cNvSpPr>
          <p:nvPr>
            <p:ph type="title" idx="4294967295"/>
          </p:nvPr>
        </p:nvSpPr>
        <p:spPr>
          <a:xfrm>
            <a:off x="635000" y="228600"/>
            <a:ext cx="10312400" cy="1089025"/>
          </a:xfrm>
        </p:spPr>
        <p:txBody>
          <a:bodyPr anchor="ctr"/>
          <a:lstStyle/>
          <a:p>
            <a:pPr eaLnBrk="1" hangingPunct="1"/>
            <a:r>
              <a:rPr lang="el-GR" b="1" smtClean="0">
                <a:solidFill>
                  <a:schemeClr val="accent1"/>
                </a:solidFill>
                <a:latin typeface="Arial" charset="0"/>
              </a:rPr>
              <a:t>Αποκατάσταση Καπετανάκειου</a:t>
            </a:r>
          </a:p>
        </p:txBody>
      </p:sp>
      <p:sp>
        <p:nvSpPr>
          <p:cNvPr id="30723" name="Θέση περιεχομένου 4"/>
          <p:cNvSpPr>
            <a:spLocks noGrp="1"/>
          </p:cNvSpPr>
          <p:nvPr>
            <p:ph idx="4294967295"/>
          </p:nvPr>
        </p:nvSpPr>
        <p:spPr>
          <a:xfrm>
            <a:off x="711200" y="2105025"/>
            <a:ext cx="10693400" cy="3076575"/>
          </a:xfrm>
        </p:spPr>
        <p:txBody>
          <a:bodyPr/>
          <a:lstStyle/>
          <a:p>
            <a:pPr eaLnBrk="1" hangingPunct="1"/>
            <a:r>
              <a:rPr lang="el-GR" sz="3200" smtClean="0">
                <a:solidFill>
                  <a:srgbClr val="4F402F"/>
                </a:solidFill>
              </a:rPr>
              <a:t>Η αποκατάσταση του Καπετανάκειου προχωρά και ευελπιστούμε ότι μέχρι το τέλος του 2018 οι μαθητές αυτού του ιστορικού σχολείου θα μπουν στο καινούργιο τους κτίριο.</a:t>
            </a:r>
            <a:r>
              <a:rPr lang="el-GR" sz="4300" smtClean="0">
                <a:solidFill>
                  <a:srgbClr val="4F402F"/>
                </a:solidFill>
              </a:rPr>
              <a:t> </a:t>
            </a:r>
          </a:p>
          <a:p>
            <a:pPr eaLnBrk="1" hangingPunct="1">
              <a:buFont typeface="Wingdings" pitchFamily="2" charset="2"/>
              <a:buNone/>
            </a:pPr>
            <a:endParaRPr lang="el-GR" sz="4300" smtClean="0">
              <a:solidFill>
                <a:srgbClr val="4F402F"/>
              </a:solidFill>
            </a:endParaRPr>
          </a:p>
        </p:txBody>
      </p:sp>
      <p:pic>
        <p:nvPicPr>
          <p:cNvPr id="30724"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31747" name="Θέση περιεχομένου 3" descr="C:\Users\Επισκέπτης\Documents\Δημος\2017\ΑΠΟΛΟΓΙΣΜΟΣ 2017\PHOTO\ΕΡΓΑ\ΚΑΠΕΤΑΝΑΚΕΙΟ\KAPETANAKEIO3.JPG"/>
          <p:cNvPicPr>
            <a:picLocks noGrp="1"/>
          </p:cNvPicPr>
          <p:nvPr>
            <p:ph idx="4294967295"/>
          </p:nvPr>
        </p:nvPicPr>
        <p:blipFill>
          <a:blip r:embed="rId2"/>
          <a:srcRect/>
          <a:stretch>
            <a:fillRect/>
          </a:stretch>
        </p:blipFill>
        <p:spPr>
          <a:xfrm>
            <a:off x="6650038" y="381000"/>
            <a:ext cx="4816475" cy="5665788"/>
          </a:xfrm>
          <a:ln>
            <a:solidFill>
              <a:srgbClr val="4F402F"/>
            </a:solidFill>
          </a:ln>
        </p:spPr>
      </p:pic>
      <p:pic>
        <p:nvPicPr>
          <p:cNvPr id="31748" name="Picture 4"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
        <p:nvSpPr>
          <p:cNvPr id="31750" name="Θέση περιεχομένου 4"/>
          <p:cNvSpPr>
            <a:spLocks/>
          </p:cNvSpPr>
          <p:nvPr/>
        </p:nvSpPr>
        <p:spPr bwMode="auto">
          <a:xfrm>
            <a:off x="1079500" y="1000125"/>
            <a:ext cx="4165600" cy="4460875"/>
          </a:xfrm>
          <a:prstGeom prst="rect">
            <a:avLst/>
          </a:prstGeom>
          <a:noFill/>
          <a:ln w="9525">
            <a:noFill/>
            <a:miter lim="800000"/>
            <a:headEnd/>
            <a:tailEnd/>
          </a:ln>
        </p:spPr>
        <p:txBody>
          <a:bodyPr/>
          <a:lstStyle/>
          <a:p>
            <a:pPr marL="342900" indent="-342900">
              <a:spcBef>
                <a:spcPct val="20000"/>
              </a:spcBef>
              <a:buClr>
                <a:schemeClr val="accent1"/>
              </a:buClr>
              <a:buSzPct val="65000"/>
              <a:buFont typeface="Wingdings" pitchFamily="2" charset="2"/>
              <a:buChar char="n"/>
            </a:pPr>
            <a:r>
              <a:rPr lang="el-GR" sz="3200"/>
              <a:t>Ένα έργο που καθυστέρησε πολλά χρόνια, εντάχθηκε στο ΕΣΠΑ, συμβασιοποιήθηκε και ξεκίνησε η υλοποίησή του από την παρούσα δημοτική αρχή.</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2770" name="1 - Τίτλος"/>
          <p:cNvSpPr>
            <a:spLocks noGrp="1"/>
          </p:cNvSpPr>
          <p:nvPr>
            <p:ph type="title" idx="4294967295"/>
          </p:nvPr>
        </p:nvSpPr>
        <p:spPr>
          <a:xfrm>
            <a:off x="622300" y="73025"/>
            <a:ext cx="11214100" cy="1325563"/>
          </a:xfrm>
        </p:spPr>
        <p:txBody>
          <a:bodyPr anchor="ctr"/>
          <a:lstStyle/>
          <a:p>
            <a:pPr eaLnBrk="1" hangingPunct="1"/>
            <a:r>
              <a:rPr lang="el-GR" b="1" smtClean="0">
                <a:solidFill>
                  <a:schemeClr val="accent1"/>
                </a:solidFill>
                <a:latin typeface="Arial" charset="0"/>
              </a:rPr>
              <a:t>Πολιτιστικό Κέντρο – Βικελαία Βιβλιοθήκη</a:t>
            </a:r>
          </a:p>
        </p:txBody>
      </p:sp>
      <p:sp>
        <p:nvSpPr>
          <p:cNvPr id="32771" name="2 - Θέση περιεχομένου"/>
          <p:cNvSpPr>
            <a:spLocks noGrp="1"/>
          </p:cNvSpPr>
          <p:nvPr>
            <p:ph idx="4294967295"/>
          </p:nvPr>
        </p:nvSpPr>
        <p:spPr>
          <a:xfrm>
            <a:off x="609600" y="1600200"/>
            <a:ext cx="9906000" cy="4530725"/>
          </a:xfrm>
        </p:spPr>
        <p:txBody>
          <a:bodyPr/>
          <a:lstStyle/>
          <a:p>
            <a:pPr eaLnBrk="1" hangingPunct="1"/>
            <a:r>
              <a:rPr lang="el-GR" smtClean="0">
                <a:solidFill>
                  <a:srgbClr val="4F402F"/>
                </a:solidFill>
              </a:rPr>
              <a:t>Η δεύτερη φάση κατασκευής του Πολιτιστικού Κέντρου προχωρά πλέον με ταχείς ρυθμούς.</a:t>
            </a:r>
          </a:p>
          <a:p>
            <a:pPr eaLnBrk="1" hangingPunct="1"/>
            <a:endParaRPr lang="el-GR" smtClean="0">
              <a:solidFill>
                <a:srgbClr val="4F402F"/>
              </a:solidFill>
            </a:endParaRPr>
          </a:p>
          <a:p>
            <a:pPr eaLnBrk="1" hangingPunct="1"/>
            <a:r>
              <a:rPr lang="el-GR" smtClean="0">
                <a:solidFill>
                  <a:srgbClr val="4F402F"/>
                </a:solidFill>
              </a:rPr>
              <a:t>Προετοιμαζόμαστε ήδη για την επόμενη μέρα της λειτουργίας του. </a:t>
            </a:r>
          </a:p>
          <a:p>
            <a:pPr eaLnBrk="1" hangingPunct="1">
              <a:buFont typeface="Wingdings" pitchFamily="2" charset="2"/>
              <a:buNone/>
            </a:pPr>
            <a:endParaRPr lang="el-GR" smtClean="0">
              <a:solidFill>
                <a:srgbClr val="4F402F"/>
              </a:solidFill>
            </a:endParaRPr>
          </a:p>
          <a:p>
            <a:pPr eaLnBrk="1" hangingPunct="1"/>
            <a:r>
              <a:rPr lang="el-GR" smtClean="0">
                <a:solidFill>
                  <a:srgbClr val="4F402F"/>
                </a:solidFill>
              </a:rPr>
              <a:t>Η Βικελαία Δημοτική Βιβλιοθήκη γίνεται εκ νέου ο πολιτιστικός θεματοφύλακας του Ηρακλείου</a:t>
            </a:r>
            <a:r>
              <a:rPr lang="el-GR" smtClean="0"/>
              <a:t>.</a:t>
            </a:r>
          </a:p>
          <a:p>
            <a:pPr eaLnBrk="1" hangingPunct="1"/>
            <a:endParaRPr lang="el-GR" smtClean="0"/>
          </a:p>
        </p:txBody>
      </p:sp>
      <p:pic>
        <p:nvPicPr>
          <p:cNvPr id="32772"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3794" name="Τίτλος 1"/>
          <p:cNvSpPr>
            <a:spLocks noGrp="1"/>
          </p:cNvSpPr>
          <p:nvPr>
            <p:ph type="title" idx="4294967295"/>
          </p:nvPr>
        </p:nvSpPr>
        <p:spPr>
          <a:xfrm>
            <a:off x="596900" y="152400"/>
            <a:ext cx="10972800" cy="1089025"/>
          </a:xfrm>
        </p:spPr>
        <p:txBody>
          <a:bodyPr anchor="ctr"/>
          <a:lstStyle/>
          <a:p>
            <a:pPr eaLnBrk="1" hangingPunct="1"/>
            <a:r>
              <a:rPr lang="el-GR" sz="5400" b="1" smtClean="0">
                <a:solidFill>
                  <a:srgbClr val="513540"/>
                </a:solidFill>
              </a:rPr>
              <a:t>Πολιτισμός</a:t>
            </a:r>
            <a:endParaRPr lang="el-GR" sz="5400" smtClean="0">
              <a:solidFill>
                <a:srgbClr val="513540"/>
              </a:solidFill>
            </a:endParaRPr>
          </a:p>
        </p:txBody>
      </p:sp>
      <p:sp>
        <p:nvSpPr>
          <p:cNvPr id="33795" name="Θέση περιεχομένου 2"/>
          <p:cNvSpPr>
            <a:spLocks noGrp="1"/>
          </p:cNvSpPr>
          <p:nvPr>
            <p:ph idx="4294967295"/>
          </p:nvPr>
        </p:nvSpPr>
        <p:spPr>
          <a:xfrm>
            <a:off x="927100" y="1168400"/>
            <a:ext cx="10528300" cy="4797425"/>
          </a:xfrm>
        </p:spPr>
        <p:txBody>
          <a:bodyPr/>
          <a:lstStyle/>
          <a:p>
            <a:pPr eaLnBrk="1" hangingPunct="1"/>
            <a:r>
              <a:rPr lang="el-GR" sz="3200" smtClean="0">
                <a:solidFill>
                  <a:srgbClr val="4F402F"/>
                </a:solidFill>
              </a:rPr>
              <a:t>Δώσαμε ξανά στην πόλη ξεκάθαρη πολιτιστική ταυτότητα</a:t>
            </a:r>
          </a:p>
          <a:p>
            <a:pPr eaLnBrk="1" hangingPunct="1">
              <a:buFont typeface="Wingdings" pitchFamily="2" charset="2"/>
              <a:buNone/>
            </a:pPr>
            <a:endParaRPr lang="el-GR" sz="3200" smtClean="0">
              <a:solidFill>
                <a:srgbClr val="4F402F"/>
              </a:solidFill>
            </a:endParaRPr>
          </a:p>
          <a:p>
            <a:pPr eaLnBrk="1" hangingPunct="1"/>
            <a:r>
              <a:rPr lang="el-GR" sz="3200" smtClean="0">
                <a:solidFill>
                  <a:srgbClr val="4F402F"/>
                </a:solidFill>
              </a:rPr>
              <a:t>Τα πολιτιστικά φεστιβάλ του Δήμου μεγαλώνουν και προσελκύουν ολοένα και περισσότερο κόσμο, εντός και εκτός Κρήτης</a:t>
            </a:r>
          </a:p>
          <a:p>
            <a:pPr eaLnBrk="1" hangingPunct="1">
              <a:buFont typeface="Wingdings" pitchFamily="2" charset="2"/>
              <a:buNone/>
            </a:pPr>
            <a:endParaRPr lang="el-GR" sz="3200" smtClean="0">
              <a:solidFill>
                <a:srgbClr val="4F402F"/>
              </a:solidFill>
            </a:endParaRPr>
          </a:p>
          <a:p>
            <a:pPr eaLnBrk="1" hangingPunct="1"/>
            <a:r>
              <a:rPr lang="el-GR" sz="3200" smtClean="0">
                <a:solidFill>
                  <a:srgbClr val="4F402F"/>
                </a:solidFill>
              </a:rPr>
              <a:t>Ο πολιτισμός είναι το πλεονέκτημά μας και για τον τουρισμό</a:t>
            </a:r>
          </a:p>
        </p:txBody>
      </p:sp>
      <p:pic>
        <p:nvPicPr>
          <p:cNvPr id="33796"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4818" name="1 - Τίτλος"/>
          <p:cNvSpPr>
            <a:spLocks noGrp="1"/>
          </p:cNvSpPr>
          <p:nvPr>
            <p:ph type="title" idx="4294967295"/>
          </p:nvPr>
        </p:nvSpPr>
        <p:spPr>
          <a:xfrm>
            <a:off x="660400" y="239713"/>
            <a:ext cx="9804400" cy="868362"/>
          </a:xfrm>
        </p:spPr>
        <p:txBody>
          <a:bodyPr anchor="ctr"/>
          <a:lstStyle/>
          <a:p>
            <a:pPr eaLnBrk="1" hangingPunct="1"/>
            <a:r>
              <a:rPr lang="el-GR" b="1" smtClean="0">
                <a:solidFill>
                  <a:schemeClr val="accent1"/>
                </a:solidFill>
                <a:latin typeface="Arial" charset="0"/>
              </a:rPr>
              <a:t>2</a:t>
            </a:r>
            <a:r>
              <a:rPr lang="el-GR" b="1" baseline="30000" smtClean="0">
                <a:solidFill>
                  <a:schemeClr val="accent1"/>
                </a:solidFill>
                <a:latin typeface="Arial" charset="0"/>
              </a:rPr>
              <a:t>ο</a:t>
            </a:r>
            <a:r>
              <a:rPr lang="el-GR" b="1" smtClean="0">
                <a:solidFill>
                  <a:schemeClr val="accent1"/>
                </a:solidFill>
                <a:latin typeface="Arial" charset="0"/>
              </a:rPr>
              <a:t> Φεστιβάλ «Τέχνη Καθ’ Οδόν»</a:t>
            </a:r>
          </a:p>
        </p:txBody>
      </p:sp>
      <p:sp>
        <p:nvSpPr>
          <p:cNvPr id="34819" name="2 - Θέση περιεχομένου"/>
          <p:cNvSpPr>
            <a:spLocks noGrp="1"/>
          </p:cNvSpPr>
          <p:nvPr>
            <p:ph idx="4294967295"/>
          </p:nvPr>
        </p:nvSpPr>
        <p:spPr>
          <a:xfrm>
            <a:off x="609600" y="2562225"/>
            <a:ext cx="10972800" cy="2473325"/>
          </a:xfrm>
        </p:spPr>
        <p:txBody>
          <a:bodyPr/>
          <a:lstStyle/>
          <a:p>
            <a:pPr marL="0" indent="0" eaLnBrk="1" hangingPunct="1">
              <a:buFont typeface="Wingdings" pitchFamily="2" charset="2"/>
              <a:buNone/>
            </a:pPr>
            <a:endParaRPr lang="el-GR" smtClean="0"/>
          </a:p>
          <a:p>
            <a:pPr marL="0" indent="0" eaLnBrk="1" hangingPunct="1"/>
            <a:endParaRPr lang="el-GR" smtClean="0"/>
          </a:p>
        </p:txBody>
      </p:sp>
      <p:pic>
        <p:nvPicPr>
          <p:cNvPr id="34820" name="Εικόνα 3" descr="C:\Users\Επισκέπτης\Documents\Δημος\2017\ΑΠΟΛΟΓΙΣΜΟΣ 2017\PHOTO\ΠΟΛΙΤΙΣΜΟΣ\ΚΑΘΟΔΟΝ\ΤΡΙΤΗ 5 ΙΟΥΛΙΟΥ 2017\Φ10.jpg"/>
          <p:cNvPicPr>
            <a:picLocks noChangeAspect="1" noChangeArrowheads="1"/>
          </p:cNvPicPr>
          <p:nvPr/>
        </p:nvPicPr>
        <p:blipFill>
          <a:blip r:embed="rId2"/>
          <a:srcRect/>
          <a:stretch>
            <a:fillRect/>
          </a:stretch>
        </p:blipFill>
        <p:spPr bwMode="auto">
          <a:xfrm>
            <a:off x="660400" y="1871663"/>
            <a:ext cx="5459413" cy="3724275"/>
          </a:xfrm>
          <a:prstGeom prst="rect">
            <a:avLst/>
          </a:prstGeom>
          <a:noFill/>
          <a:ln w="9525">
            <a:solidFill>
              <a:srgbClr val="4F402F"/>
            </a:solidFill>
            <a:miter lim="800000"/>
            <a:headEnd/>
            <a:tailEnd/>
          </a:ln>
        </p:spPr>
      </p:pic>
      <p:pic>
        <p:nvPicPr>
          <p:cNvPr id="34821" name="Εικόνα 4" descr="C:\Users\Επισκέπτης\Documents\Δημος\2017\ΙΟΥΛΙΟΣ\07-07\F1.jpg"/>
          <p:cNvPicPr>
            <a:picLocks noChangeAspect="1" noChangeArrowheads="1"/>
          </p:cNvPicPr>
          <p:nvPr/>
        </p:nvPicPr>
        <p:blipFill>
          <a:blip r:embed="rId3"/>
          <a:srcRect/>
          <a:stretch>
            <a:fillRect/>
          </a:stretch>
        </p:blipFill>
        <p:spPr bwMode="auto">
          <a:xfrm>
            <a:off x="6296025" y="1862138"/>
            <a:ext cx="5273675" cy="3717925"/>
          </a:xfrm>
          <a:prstGeom prst="rect">
            <a:avLst/>
          </a:prstGeom>
          <a:noFill/>
          <a:ln w="9525">
            <a:solidFill>
              <a:srgbClr val="4F402F"/>
            </a:solidFill>
            <a:miter lim="800000"/>
            <a:headEnd/>
            <a:tailEnd/>
          </a:ln>
        </p:spPr>
      </p:pic>
      <p:pic>
        <p:nvPicPr>
          <p:cNvPr id="34822" name="Picture 6" descr="Outlook-1503435426"/>
          <p:cNvPicPr>
            <a:picLocks noChangeAspect="1" noChangeArrowheads="1"/>
          </p:cNvPicPr>
          <p:nvPr/>
        </p:nvPicPr>
        <p:blipFill>
          <a:blip r:embed="rId4"/>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Τίτλος 1"/>
          <p:cNvSpPr>
            <a:spLocks noGrp="1"/>
          </p:cNvSpPr>
          <p:nvPr>
            <p:ph type="title" idx="4294967295"/>
          </p:nvPr>
        </p:nvSpPr>
        <p:spPr>
          <a:xfrm>
            <a:off x="665163" y="180975"/>
            <a:ext cx="10891837" cy="1139825"/>
          </a:xfrm>
        </p:spPr>
        <p:txBody>
          <a:bodyPr anchor="ctr"/>
          <a:lstStyle/>
          <a:p>
            <a:pPr algn="ctr" eaLnBrk="1" hangingPunct="1"/>
            <a:r>
              <a:rPr lang="el-GR" b="1" smtClean="0">
                <a:solidFill>
                  <a:schemeClr val="accent1"/>
                </a:solidFill>
                <a:latin typeface="Arial" charset="0"/>
              </a:rPr>
              <a:t>Το Ηράκλειο αλλάζει</a:t>
            </a:r>
          </a:p>
        </p:txBody>
      </p:sp>
      <p:sp>
        <p:nvSpPr>
          <p:cNvPr id="16386" name="Θέση περιεχομένου 2"/>
          <p:cNvSpPr>
            <a:spLocks noGrp="1"/>
          </p:cNvSpPr>
          <p:nvPr>
            <p:ph idx="4294967295"/>
          </p:nvPr>
        </p:nvSpPr>
        <p:spPr>
          <a:xfrm>
            <a:off x="590550" y="1433513"/>
            <a:ext cx="10941050" cy="4795837"/>
          </a:xfrm>
        </p:spPr>
        <p:txBody>
          <a:bodyPr/>
          <a:lstStyle/>
          <a:p>
            <a:pPr marL="0" indent="0" algn="ctr" eaLnBrk="1" hangingPunct="1">
              <a:buFont typeface="Wingdings" pitchFamily="2" charset="2"/>
              <a:buNone/>
            </a:pPr>
            <a:r>
              <a:rPr lang="el-GR" sz="2400" b="1" smtClean="0">
                <a:solidFill>
                  <a:srgbClr val="4F402F"/>
                </a:solidFill>
              </a:rPr>
              <a:t>ΜΕ ΠΡΑΞΕΙΣ ΚΑΙ ΟΛΟΚΛΗΡΩΜΕΝΟ ΣΧΕΔΙΑΣΜΟ, ΟΧΙ ΜΕ ΛΟΓΙΑ</a:t>
            </a:r>
          </a:p>
          <a:p>
            <a:pPr marL="0" indent="0" algn="just" eaLnBrk="1" hangingPunct="1">
              <a:buFont typeface="Wingdings" pitchFamily="2" charset="2"/>
              <a:buNone/>
            </a:pPr>
            <a:r>
              <a:rPr lang="el-GR" sz="2600" b="1" smtClean="0">
                <a:solidFill>
                  <a:srgbClr val="4F402F"/>
                </a:solidFill>
              </a:rPr>
              <a:t>Οραματιστήκαμε: </a:t>
            </a:r>
          </a:p>
          <a:p>
            <a:pPr marL="0" indent="0" algn="just" eaLnBrk="1" hangingPunct="1"/>
            <a:r>
              <a:rPr lang="el-GR" sz="2600" b="1" smtClean="0">
                <a:solidFill>
                  <a:srgbClr val="4F402F"/>
                </a:solidFill>
              </a:rPr>
              <a:t> Μια πόλη ανθεκτική</a:t>
            </a:r>
            <a:r>
              <a:rPr lang="el-GR" sz="2600" smtClean="0">
                <a:solidFill>
                  <a:srgbClr val="4F402F"/>
                </a:solidFill>
              </a:rPr>
              <a:t>, με σύγχρονες υποδομές, με κοινωνική πολιτική που προστατεύει τις ευπαθείς ομάδες, με δίκτυα αλληλεγγύης. </a:t>
            </a:r>
          </a:p>
          <a:p>
            <a:pPr marL="0" indent="0" algn="just" eaLnBrk="1" hangingPunct="1"/>
            <a:r>
              <a:rPr lang="el-GR" sz="2600" b="1" smtClean="0">
                <a:solidFill>
                  <a:srgbClr val="4F402F"/>
                </a:solidFill>
              </a:rPr>
              <a:t> Μια πόλη που αναπτύσσεται διαρκώς</a:t>
            </a:r>
            <a:r>
              <a:rPr lang="el-GR" sz="2600" smtClean="0">
                <a:solidFill>
                  <a:srgbClr val="4F402F"/>
                </a:solidFill>
              </a:rPr>
              <a:t> με μεγάλα έργα, ενταγμένα σε έναν ολοκληρωμένο σχεδιασμό. </a:t>
            </a:r>
          </a:p>
          <a:p>
            <a:pPr marL="0" indent="0" algn="just" eaLnBrk="1" hangingPunct="1"/>
            <a:r>
              <a:rPr lang="el-GR" sz="2600" b="1" smtClean="0">
                <a:solidFill>
                  <a:srgbClr val="4F402F"/>
                </a:solidFill>
              </a:rPr>
              <a:t> Μια πόλη με ισχυρή πολιτιστική και τουριστική ταυτότητα</a:t>
            </a:r>
            <a:r>
              <a:rPr lang="el-GR" sz="2600" smtClean="0">
                <a:solidFill>
                  <a:srgbClr val="4F402F"/>
                </a:solidFill>
              </a:rPr>
              <a:t>.</a:t>
            </a:r>
          </a:p>
          <a:p>
            <a:pPr marL="0" indent="0" algn="just" eaLnBrk="1" hangingPunct="1"/>
            <a:r>
              <a:rPr lang="el-GR" sz="2600" b="1" smtClean="0">
                <a:solidFill>
                  <a:srgbClr val="4F402F"/>
                </a:solidFill>
              </a:rPr>
              <a:t> Μία πόλη «έξυπνη» </a:t>
            </a:r>
            <a:r>
              <a:rPr lang="el-GR" sz="2600" smtClean="0">
                <a:solidFill>
                  <a:srgbClr val="4F402F"/>
                </a:solidFill>
              </a:rPr>
              <a:t>με υψηλή ποιότητα ζωής, ουσιαστική ηλεκτρονική και</a:t>
            </a:r>
            <a:r>
              <a:rPr lang="el-GR" sz="2600" b="1" smtClean="0">
                <a:solidFill>
                  <a:srgbClr val="4F402F"/>
                </a:solidFill>
              </a:rPr>
              <a:t> </a:t>
            </a:r>
            <a:r>
              <a:rPr lang="el-GR" sz="2600" smtClean="0">
                <a:solidFill>
                  <a:srgbClr val="4F402F"/>
                </a:solidFill>
              </a:rPr>
              <a:t>συμμετοχική διακυβέρνησης, ισχυρό εθελοντικό κίνημα και ενεργούς δημότες. </a:t>
            </a:r>
            <a:endParaRPr lang="el-GR" smtClean="0">
              <a:solidFill>
                <a:srgbClr val="4F402F"/>
              </a:solidFill>
            </a:endParaRPr>
          </a:p>
        </p:txBody>
      </p:sp>
      <p:pic>
        <p:nvPicPr>
          <p:cNvPr id="16390" name="Picture 6"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5842" name="Τίτλος 1"/>
          <p:cNvSpPr>
            <a:spLocks noGrp="1"/>
          </p:cNvSpPr>
          <p:nvPr>
            <p:ph type="title" idx="4294967295"/>
          </p:nvPr>
        </p:nvSpPr>
        <p:spPr/>
        <p:txBody>
          <a:bodyPr anchor="ctr"/>
          <a:lstStyle/>
          <a:p>
            <a:pPr eaLnBrk="1" hangingPunct="1"/>
            <a:r>
              <a:rPr lang="el-GR" b="1" smtClean="0">
                <a:solidFill>
                  <a:schemeClr val="accent1"/>
                </a:solidFill>
                <a:latin typeface="Arial" charset="0"/>
              </a:rPr>
              <a:t>3</a:t>
            </a:r>
            <a:r>
              <a:rPr lang="el-GR" b="1" baseline="30000" smtClean="0">
                <a:solidFill>
                  <a:schemeClr val="accent1"/>
                </a:solidFill>
                <a:latin typeface="Arial" charset="0"/>
              </a:rPr>
              <a:t>ο</a:t>
            </a:r>
            <a:r>
              <a:rPr lang="el-GR" b="1" smtClean="0">
                <a:solidFill>
                  <a:schemeClr val="accent1"/>
                </a:solidFill>
                <a:latin typeface="Arial" charset="0"/>
              </a:rPr>
              <a:t> Φεστιβάλ «Κρήτη, Μια Ιστορία, 5+1 Πολιτισμοί»</a:t>
            </a:r>
          </a:p>
        </p:txBody>
      </p:sp>
      <p:pic>
        <p:nvPicPr>
          <p:cNvPr id="35843" name="Εικόνα 5" descr="C:\Users\Επισκέπτης\Documents\Δημος\2017\ΑΠΟΛΟΓΙΣΜΟΣ 2017\PHOTO\ΠΟΛΙΤΙΣΜΟΣ\5+1 ΠΟΛΙΤΙΣΜΟΙ\IMG_2774.JPG"/>
          <p:cNvPicPr>
            <a:picLocks noChangeAspect="1" noChangeArrowheads="1"/>
          </p:cNvPicPr>
          <p:nvPr/>
        </p:nvPicPr>
        <p:blipFill>
          <a:blip r:embed="rId2"/>
          <a:srcRect/>
          <a:stretch>
            <a:fillRect/>
          </a:stretch>
        </p:blipFill>
        <p:spPr bwMode="auto">
          <a:xfrm>
            <a:off x="685800" y="2300288"/>
            <a:ext cx="5273675" cy="3667125"/>
          </a:xfrm>
          <a:prstGeom prst="rect">
            <a:avLst/>
          </a:prstGeom>
          <a:noFill/>
          <a:ln w="9525">
            <a:noFill/>
            <a:miter lim="800000"/>
            <a:headEnd/>
            <a:tailEnd/>
          </a:ln>
        </p:spPr>
      </p:pic>
      <p:pic>
        <p:nvPicPr>
          <p:cNvPr id="35844" name="Εικόνα 6" descr="C:\Users\Επισκέπτης\Documents\Δημος\2017\ΑΠΟΛΟΓΙΣΜΟΣ 2017\PHOTO\ΠΟΛΙΤΙΣΜΟΣ\5+1 ΠΟΛΙΤΙΣΜΟΙ\IMG_2823.JPG"/>
          <p:cNvPicPr>
            <a:picLocks noChangeAspect="1" noChangeArrowheads="1"/>
          </p:cNvPicPr>
          <p:nvPr/>
        </p:nvPicPr>
        <p:blipFill>
          <a:blip r:embed="rId3"/>
          <a:srcRect/>
          <a:stretch>
            <a:fillRect/>
          </a:stretch>
        </p:blipFill>
        <p:spPr bwMode="auto">
          <a:xfrm>
            <a:off x="6356350" y="2300288"/>
            <a:ext cx="5273675" cy="3667125"/>
          </a:xfrm>
          <a:prstGeom prst="rect">
            <a:avLst/>
          </a:prstGeom>
          <a:noFill/>
          <a:ln w="9525">
            <a:noFill/>
            <a:miter lim="800000"/>
            <a:headEnd/>
            <a:tailEnd/>
          </a:ln>
        </p:spPr>
      </p:pic>
      <p:pic>
        <p:nvPicPr>
          <p:cNvPr id="35845" name="Picture 5" descr="Outlook-1503435426"/>
          <p:cNvPicPr>
            <a:picLocks noChangeAspect="1" noChangeArrowheads="1"/>
          </p:cNvPicPr>
          <p:nvPr/>
        </p:nvPicPr>
        <p:blipFill>
          <a:blip r:embed="rId4"/>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6866" name="Τίτλος 1"/>
          <p:cNvSpPr>
            <a:spLocks noGrp="1"/>
          </p:cNvSpPr>
          <p:nvPr>
            <p:ph type="title" idx="4294967295"/>
          </p:nvPr>
        </p:nvSpPr>
        <p:spPr>
          <a:xfrm>
            <a:off x="609600" y="277813"/>
            <a:ext cx="8890000" cy="936625"/>
          </a:xfrm>
        </p:spPr>
        <p:txBody>
          <a:bodyPr anchor="ctr"/>
          <a:lstStyle/>
          <a:p>
            <a:pPr eaLnBrk="1" hangingPunct="1"/>
            <a:r>
              <a:rPr lang="el-GR" sz="5400" b="1" smtClean="0">
                <a:solidFill>
                  <a:srgbClr val="513540"/>
                </a:solidFill>
              </a:rPr>
              <a:t>Αθλητισμός</a:t>
            </a:r>
          </a:p>
        </p:txBody>
      </p:sp>
      <p:sp>
        <p:nvSpPr>
          <p:cNvPr id="36867" name="Θέση περιεχομένου 2"/>
          <p:cNvSpPr>
            <a:spLocks noGrp="1"/>
          </p:cNvSpPr>
          <p:nvPr>
            <p:ph idx="4294967295"/>
          </p:nvPr>
        </p:nvSpPr>
        <p:spPr>
          <a:xfrm>
            <a:off x="609600" y="1498600"/>
            <a:ext cx="10388600" cy="3987800"/>
          </a:xfrm>
        </p:spPr>
        <p:txBody>
          <a:bodyPr/>
          <a:lstStyle/>
          <a:p>
            <a:pPr eaLnBrk="1" hangingPunct="1">
              <a:lnSpc>
                <a:spcPct val="80000"/>
              </a:lnSpc>
            </a:pPr>
            <a:r>
              <a:rPr lang="el-GR" sz="3200" smtClean="0">
                <a:solidFill>
                  <a:srgbClr val="4F402F"/>
                </a:solidFill>
              </a:rPr>
              <a:t> Φιλοξενούμε με επιτυχία μεγάλες αθλητικές διοργανώσεις</a:t>
            </a:r>
          </a:p>
          <a:p>
            <a:pPr eaLnBrk="1" hangingPunct="1">
              <a:lnSpc>
                <a:spcPct val="80000"/>
              </a:lnSpc>
            </a:pPr>
            <a:endParaRPr lang="el-GR" sz="3200" smtClean="0">
              <a:solidFill>
                <a:srgbClr val="4F402F"/>
              </a:solidFill>
            </a:endParaRPr>
          </a:p>
          <a:p>
            <a:pPr eaLnBrk="1" hangingPunct="1">
              <a:lnSpc>
                <a:spcPct val="80000"/>
              </a:lnSpc>
            </a:pPr>
            <a:r>
              <a:rPr lang="el-GR" sz="3200" smtClean="0">
                <a:solidFill>
                  <a:srgbClr val="4F402F"/>
                </a:solidFill>
              </a:rPr>
              <a:t> Αθλητές και ομάδες από ολόκληρο τον κόσμο επιλέγουν το Ηράκλειο για την προετοιμασία τους</a:t>
            </a:r>
          </a:p>
          <a:p>
            <a:pPr eaLnBrk="1" hangingPunct="1">
              <a:lnSpc>
                <a:spcPct val="80000"/>
              </a:lnSpc>
            </a:pPr>
            <a:endParaRPr lang="el-GR" sz="3200" smtClean="0">
              <a:solidFill>
                <a:srgbClr val="4F402F"/>
              </a:solidFill>
            </a:endParaRPr>
          </a:p>
          <a:p>
            <a:pPr eaLnBrk="1" hangingPunct="1">
              <a:lnSpc>
                <a:spcPct val="80000"/>
              </a:lnSpc>
            </a:pPr>
            <a:r>
              <a:rPr lang="el-GR" sz="3200" smtClean="0">
                <a:solidFill>
                  <a:srgbClr val="4F402F"/>
                </a:solidFill>
              </a:rPr>
              <a:t> Το Ηράκλειο γίνεται σημείο αναφοράς για τον αθλητικό   και τον προπονητικό τουρισμό.</a:t>
            </a:r>
            <a:r>
              <a:rPr lang="el-GR" sz="4300" smtClean="0">
                <a:solidFill>
                  <a:srgbClr val="4F402F"/>
                </a:solidFill>
              </a:rPr>
              <a:t> </a:t>
            </a:r>
            <a:endParaRPr lang="el-GR" sz="4700" b="1" smtClean="0">
              <a:solidFill>
                <a:srgbClr val="4F402F"/>
              </a:solidFill>
            </a:endParaRPr>
          </a:p>
        </p:txBody>
      </p:sp>
      <p:pic>
        <p:nvPicPr>
          <p:cNvPr id="36868"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7890" name="Τίτλος 5"/>
          <p:cNvSpPr>
            <a:spLocks noGrp="1"/>
          </p:cNvSpPr>
          <p:nvPr>
            <p:ph type="title" idx="4294967295"/>
          </p:nvPr>
        </p:nvSpPr>
        <p:spPr>
          <a:xfrm>
            <a:off x="508000" y="-25400"/>
            <a:ext cx="4083050" cy="1524000"/>
          </a:xfrm>
        </p:spPr>
        <p:txBody>
          <a:bodyPr anchor="b"/>
          <a:lstStyle/>
          <a:p>
            <a:pPr eaLnBrk="1" hangingPunct="1"/>
            <a:r>
              <a:rPr lang="en-US" sz="3600" b="1" smtClean="0">
                <a:solidFill>
                  <a:schemeClr val="accent1"/>
                </a:solidFill>
                <a:latin typeface="Arial" charset="0"/>
              </a:rPr>
              <a:t>Legends 2004 – Inter Forever</a:t>
            </a:r>
            <a:endParaRPr lang="el-GR" sz="3600" b="1" smtClean="0">
              <a:solidFill>
                <a:schemeClr val="accent1"/>
              </a:solidFill>
              <a:latin typeface="Arial" charset="0"/>
            </a:endParaRPr>
          </a:p>
        </p:txBody>
      </p:sp>
      <p:sp>
        <p:nvSpPr>
          <p:cNvPr id="37891" name="Θέση κειμένου 7"/>
          <p:cNvSpPr>
            <a:spLocks noGrp="1"/>
          </p:cNvSpPr>
          <p:nvPr>
            <p:ph type="body" sz="half" idx="4294967295"/>
          </p:nvPr>
        </p:nvSpPr>
        <p:spPr>
          <a:xfrm>
            <a:off x="685800" y="2743200"/>
            <a:ext cx="3854450" cy="1295400"/>
          </a:xfrm>
        </p:spPr>
        <p:txBody>
          <a:bodyPr/>
          <a:lstStyle/>
          <a:p>
            <a:pPr marL="0" indent="0" eaLnBrk="1" hangingPunct="1">
              <a:buFont typeface="Wingdings" pitchFamily="2" charset="2"/>
              <a:buNone/>
            </a:pPr>
            <a:r>
              <a:rPr lang="el-GR" sz="2800" smtClean="0">
                <a:solidFill>
                  <a:srgbClr val="4F402F"/>
                </a:solidFill>
              </a:rPr>
              <a:t>Παγκρήτιο Στάδιο </a:t>
            </a:r>
          </a:p>
          <a:p>
            <a:pPr marL="0" indent="0" eaLnBrk="1" hangingPunct="1">
              <a:buFont typeface="Wingdings" pitchFamily="2" charset="2"/>
              <a:buNone/>
            </a:pPr>
            <a:r>
              <a:rPr lang="el-GR" sz="2800" smtClean="0">
                <a:solidFill>
                  <a:srgbClr val="4F402F"/>
                </a:solidFill>
              </a:rPr>
              <a:t>7 Ιουνίου 2017</a:t>
            </a:r>
          </a:p>
        </p:txBody>
      </p:sp>
      <p:pic>
        <p:nvPicPr>
          <p:cNvPr id="37892" name="Θέση εικόνας 8" descr="C:\Users\Επισκέπτης\Documents\Δημος\2017\ΑΠΟΛΟΓΙΣΜΟΣ 2017\PHOTO\ΠΟΛΙΤΙΣΜΟΣ\ΑΘΛΗΤΙΣΜΟΣ\ΠΑΓΚΡΗΤΙΟ Φ2.jpg"/>
          <p:cNvPicPr>
            <a:picLocks noGrp="1"/>
          </p:cNvPicPr>
          <p:nvPr>
            <p:ph type="pic" idx="4294967295"/>
          </p:nvPr>
        </p:nvPicPr>
        <p:blipFill>
          <a:blip r:embed="rId2"/>
          <a:srcRect l="3072" r="3072"/>
          <a:stretch>
            <a:fillRect/>
          </a:stretch>
        </p:blipFill>
        <p:spPr>
          <a:xfrm>
            <a:off x="5024438" y="711200"/>
            <a:ext cx="6480175" cy="5029200"/>
          </a:xfrm>
          <a:ln>
            <a:solidFill>
              <a:srgbClr val="4F402F"/>
            </a:solidFill>
          </a:ln>
        </p:spPr>
      </p:pic>
      <p:pic>
        <p:nvPicPr>
          <p:cNvPr id="37893" name="Picture 5"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8914" name="Τίτλος 2"/>
          <p:cNvSpPr>
            <a:spLocks noGrp="1"/>
          </p:cNvSpPr>
          <p:nvPr>
            <p:ph type="title" idx="4294967295"/>
          </p:nvPr>
        </p:nvSpPr>
        <p:spPr>
          <a:xfrm>
            <a:off x="533400" y="127000"/>
            <a:ext cx="4775200" cy="2844800"/>
          </a:xfrm>
        </p:spPr>
        <p:txBody>
          <a:bodyPr anchor="b"/>
          <a:lstStyle/>
          <a:p>
            <a:pPr eaLnBrk="1" hangingPunct="1"/>
            <a:r>
              <a:rPr lang="el-GR" sz="3200" b="1" smtClean="0">
                <a:solidFill>
                  <a:schemeClr val="accent1"/>
                </a:solidFill>
                <a:latin typeface="Arial" charset="0"/>
              </a:rPr>
              <a:t>ΕΛΛΑΔΑ – ΙΣΡΑΗΛ, Τελικός Ευρωπαϊκού Πρωταθλήματος Μπάσκετ Νέων Ανδρών</a:t>
            </a:r>
          </a:p>
        </p:txBody>
      </p:sp>
      <p:sp>
        <p:nvSpPr>
          <p:cNvPr id="38915" name="Θέση κειμένου 5"/>
          <p:cNvSpPr>
            <a:spLocks noGrp="1"/>
          </p:cNvSpPr>
          <p:nvPr>
            <p:ph type="body" sz="half" idx="4294967295"/>
          </p:nvPr>
        </p:nvSpPr>
        <p:spPr>
          <a:xfrm>
            <a:off x="787400" y="3487738"/>
            <a:ext cx="3911600" cy="2049462"/>
          </a:xfrm>
        </p:spPr>
        <p:txBody>
          <a:bodyPr/>
          <a:lstStyle/>
          <a:p>
            <a:pPr marL="0" indent="0" eaLnBrk="1" hangingPunct="1">
              <a:buFont typeface="Wingdings" pitchFamily="2" charset="2"/>
              <a:buNone/>
            </a:pPr>
            <a:r>
              <a:rPr lang="el-GR" sz="2800" smtClean="0">
                <a:solidFill>
                  <a:srgbClr val="4F402F"/>
                </a:solidFill>
              </a:rPr>
              <a:t>Νέο Κλειστό Γυμναστήριο Ηρακλείου </a:t>
            </a:r>
          </a:p>
          <a:p>
            <a:pPr marL="0" indent="0" eaLnBrk="1" hangingPunct="1">
              <a:buFont typeface="Wingdings" pitchFamily="2" charset="2"/>
              <a:buNone/>
            </a:pPr>
            <a:r>
              <a:rPr lang="el-GR" sz="2800" smtClean="0">
                <a:solidFill>
                  <a:srgbClr val="4F402F"/>
                </a:solidFill>
              </a:rPr>
              <a:t>23 Ιουλίου 2017</a:t>
            </a:r>
          </a:p>
          <a:p>
            <a:pPr marL="0" indent="0" eaLnBrk="1" hangingPunct="1">
              <a:buFont typeface="Wingdings" pitchFamily="2" charset="2"/>
              <a:buNone/>
            </a:pPr>
            <a:endParaRPr lang="el-GR" sz="2800" smtClean="0">
              <a:solidFill>
                <a:srgbClr val="4F402F"/>
              </a:solidFill>
            </a:endParaRPr>
          </a:p>
        </p:txBody>
      </p:sp>
      <p:pic>
        <p:nvPicPr>
          <p:cNvPr id="38916" name="Θέση περιεχομένου 6" descr="C:\Users\Επισκέπτης\Downloads\282329.jpg"/>
          <p:cNvPicPr>
            <a:picLocks noGrp="1"/>
          </p:cNvPicPr>
          <p:nvPr>
            <p:ph idx="4294967295"/>
          </p:nvPr>
        </p:nvPicPr>
        <p:blipFill>
          <a:blip r:embed="rId2"/>
          <a:srcRect/>
          <a:stretch>
            <a:fillRect/>
          </a:stretch>
        </p:blipFill>
        <p:spPr>
          <a:xfrm>
            <a:off x="5334000" y="322263"/>
            <a:ext cx="6172200" cy="5748337"/>
          </a:xfrm>
          <a:solidFill>
            <a:schemeClr val="accent1"/>
          </a:solidFill>
          <a:ln w="19050">
            <a:solidFill>
              <a:srgbClr val="4F402F"/>
            </a:solidFill>
          </a:ln>
        </p:spPr>
      </p:pic>
      <p:pic>
        <p:nvPicPr>
          <p:cNvPr id="38917" name="Picture 5"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9938" name="Τίτλος 1"/>
          <p:cNvSpPr>
            <a:spLocks noGrp="1"/>
          </p:cNvSpPr>
          <p:nvPr>
            <p:ph type="title" idx="4294967295"/>
          </p:nvPr>
        </p:nvSpPr>
        <p:spPr>
          <a:xfrm>
            <a:off x="571500" y="330200"/>
            <a:ext cx="5880100" cy="919163"/>
          </a:xfrm>
        </p:spPr>
        <p:txBody>
          <a:bodyPr anchor="ctr"/>
          <a:lstStyle/>
          <a:p>
            <a:pPr eaLnBrk="1" hangingPunct="1"/>
            <a:r>
              <a:rPr lang="el-GR" sz="5400" b="1" smtClean="0">
                <a:solidFill>
                  <a:srgbClr val="513540"/>
                </a:solidFill>
              </a:rPr>
              <a:t>Τουρισμός</a:t>
            </a:r>
          </a:p>
        </p:txBody>
      </p:sp>
      <p:sp>
        <p:nvSpPr>
          <p:cNvPr id="39939" name="Θέση περιεχομένου 2"/>
          <p:cNvSpPr>
            <a:spLocks noGrp="1"/>
          </p:cNvSpPr>
          <p:nvPr>
            <p:ph idx="4294967295"/>
          </p:nvPr>
        </p:nvSpPr>
        <p:spPr>
          <a:xfrm>
            <a:off x="857250" y="1681163"/>
            <a:ext cx="10242550" cy="3862387"/>
          </a:xfrm>
        </p:spPr>
        <p:txBody>
          <a:bodyPr/>
          <a:lstStyle/>
          <a:p>
            <a:pPr marL="0" indent="0" eaLnBrk="1" hangingPunct="1">
              <a:lnSpc>
                <a:spcPct val="80000"/>
              </a:lnSpc>
            </a:pPr>
            <a:r>
              <a:rPr lang="el-GR" sz="3200" smtClean="0"/>
              <a:t> </a:t>
            </a:r>
            <a:r>
              <a:rPr lang="el-GR" sz="3200" smtClean="0">
                <a:solidFill>
                  <a:srgbClr val="4F402F"/>
                </a:solidFill>
              </a:rPr>
              <a:t>Ηράκλειο, ο ταχύτερα αναπτυσσόμενος τουριστικός προορισμός στην Ευρώπη για το 2017</a:t>
            </a:r>
            <a:r>
              <a:rPr lang="en-US" sz="3200" smtClean="0">
                <a:solidFill>
                  <a:srgbClr val="4F402F"/>
                </a:solidFill>
              </a:rPr>
              <a:t>.</a:t>
            </a:r>
          </a:p>
          <a:p>
            <a:pPr marL="0" indent="0" eaLnBrk="1" hangingPunct="1">
              <a:lnSpc>
                <a:spcPct val="80000"/>
              </a:lnSpc>
            </a:pPr>
            <a:endParaRPr lang="el-GR" sz="3200" smtClean="0">
              <a:solidFill>
                <a:srgbClr val="4F402F"/>
              </a:solidFill>
            </a:endParaRPr>
          </a:p>
          <a:p>
            <a:pPr marL="0" indent="0" eaLnBrk="1" hangingPunct="1">
              <a:lnSpc>
                <a:spcPct val="80000"/>
              </a:lnSpc>
            </a:pPr>
            <a:r>
              <a:rPr lang="el-GR" sz="3200" smtClean="0">
                <a:solidFill>
                  <a:srgbClr val="4F402F"/>
                </a:solidFill>
              </a:rPr>
              <a:t> Τρία μετάλλια για τον Δήμο Ηρακλείου στα </a:t>
            </a:r>
            <a:r>
              <a:rPr lang="en-US" sz="3200" smtClean="0">
                <a:solidFill>
                  <a:srgbClr val="4F402F"/>
                </a:solidFill>
              </a:rPr>
              <a:t>Greek Tourism Awards 2017.</a:t>
            </a:r>
          </a:p>
          <a:p>
            <a:pPr marL="0" indent="0" eaLnBrk="1" hangingPunct="1">
              <a:lnSpc>
                <a:spcPct val="80000"/>
              </a:lnSpc>
            </a:pPr>
            <a:endParaRPr lang="en-US" sz="3200" smtClean="0">
              <a:solidFill>
                <a:srgbClr val="4F402F"/>
              </a:solidFill>
            </a:endParaRPr>
          </a:p>
          <a:p>
            <a:pPr marL="0" indent="0" eaLnBrk="1" hangingPunct="1">
              <a:lnSpc>
                <a:spcPct val="80000"/>
              </a:lnSpc>
            </a:pPr>
            <a:r>
              <a:rPr lang="en-US" sz="3200" smtClean="0">
                <a:solidFill>
                  <a:srgbClr val="4F402F"/>
                </a:solidFill>
              </a:rPr>
              <a:t> </a:t>
            </a:r>
            <a:r>
              <a:rPr lang="el-GR" sz="3200" smtClean="0">
                <a:solidFill>
                  <a:srgbClr val="4F402F"/>
                </a:solidFill>
              </a:rPr>
              <a:t>Το Ηράκλειο αποκτά δυναμική και στον τομέα του τουρισμού</a:t>
            </a:r>
          </a:p>
          <a:p>
            <a:pPr marL="0" indent="0" eaLnBrk="1" hangingPunct="1">
              <a:lnSpc>
                <a:spcPct val="80000"/>
              </a:lnSpc>
              <a:buFont typeface="Wingdings" pitchFamily="2" charset="2"/>
              <a:buNone/>
            </a:pPr>
            <a:endParaRPr lang="el-GR" sz="2800" smtClean="0">
              <a:solidFill>
                <a:srgbClr val="4F402F"/>
              </a:solidFill>
            </a:endParaRPr>
          </a:p>
        </p:txBody>
      </p:sp>
      <p:pic>
        <p:nvPicPr>
          <p:cNvPr id="39940"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0962" name="Τίτλος 1"/>
          <p:cNvSpPr>
            <a:spLocks noGrp="1"/>
          </p:cNvSpPr>
          <p:nvPr>
            <p:ph type="title" idx="4294967295"/>
          </p:nvPr>
        </p:nvSpPr>
        <p:spPr/>
        <p:txBody>
          <a:bodyPr anchor="ctr"/>
          <a:lstStyle/>
          <a:p>
            <a:pPr eaLnBrk="1" hangingPunct="1"/>
            <a:r>
              <a:rPr lang="el-GR" sz="5400" b="1" smtClean="0">
                <a:solidFill>
                  <a:srgbClr val="513540"/>
                </a:solidFill>
                <a:latin typeface="Arial" charset="0"/>
              </a:rPr>
              <a:t>Μάχη της Καθημερινότητας</a:t>
            </a:r>
          </a:p>
        </p:txBody>
      </p:sp>
      <p:sp>
        <p:nvSpPr>
          <p:cNvPr id="40963" name="Θέση περιεχομένου 2"/>
          <p:cNvSpPr>
            <a:spLocks noGrp="1"/>
          </p:cNvSpPr>
          <p:nvPr>
            <p:ph idx="4294967295"/>
          </p:nvPr>
        </p:nvSpPr>
        <p:spPr>
          <a:xfrm>
            <a:off x="965200" y="1600200"/>
            <a:ext cx="10261600" cy="4149725"/>
          </a:xfrm>
        </p:spPr>
        <p:txBody>
          <a:bodyPr/>
          <a:lstStyle/>
          <a:p>
            <a:pPr eaLnBrk="1" hangingPunct="1"/>
            <a:r>
              <a:rPr lang="el-GR" sz="3200" smtClean="0">
                <a:solidFill>
                  <a:srgbClr val="4F402F"/>
                </a:solidFill>
              </a:rPr>
              <a:t>Δεν φοβόμαστε την ευθύνη.</a:t>
            </a:r>
          </a:p>
          <a:p>
            <a:pPr eaLnBrk="1" hangingPunct="1">
              <a:buFont typeface="Wingdings" pitchFamily="2" charset="2"/>
              <a:buNone/>
            </a:pPr>
            <a:endParaRPr lang="el-GR" sz="3200" smtClean="0">
              <a:solidFill>
                <a:srgbClr val="4F402F"/>
              </a:solidFill>
            </a:endParaRPr>
          </a:p>
          <a:p>
            <a:pPr eaLnBrk="1" hangingPunct="1"/>
            <a:r>
              <a:rPr lang="el-GR" sz="3200" smtClean="0">
                <a:solidFill>
                  <a:srgbClr val="4F402F"/>
                </a:solidFill>
              </a:rPr>
              <a:t>Αντιμετωπίζουμε προβλήματα δεκαετιών.</a:t>
            </a:r>
          </a:p>
          <a:p>
            <a:pPr eaLnBrk="1" hangingPunct="1">
              <a:buFont typeface="Wingdings" pitchFamily="2" charset="2"/>
              <a:buNone/>
            </a:pPr>
            <a:endParaRPr lang="el-GR" sz="3200" smtClean="0">
              <a:solidFill>
                <a:srgbClr val="4F402F"/>
              </a:solidFill>
            </a:endParaRPr>
          </a:p>
          <a:p>
            <a:pPr eaLnBrk="1" hangingPunct="1"/>
            <a:r>
              <a:rPr lang="el-GR" sz="3200" smtClean="0">
                <a:solidFill>
                  <a:srgbClr val="4F402F"/>
                </a:solidFill>
              </a:rPr>
              <a:t>Σχεδιάζουμε μακροπρόθεσμες λύσεις.</a:t>
            </a:r>
          </a:p>
          <a:p>
            <a:pPr eaLnBrk="1" hangingPunct="1"/>
            <a:endParaRPr lang="el-GR" sz="3200" smtClean="0">
              <a:solidFill>
                <a:srgbClr val="4F402F"/>
              </a:solidFill>
            </a:endParaRPr>
          </a:p>
        </p:txBody>
      </p:sp>
      <p:pic>
        <p:nvPicPr>
          <p:cNvPr id="40964"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1986" name="1 - Τίτλος"/>
          <p:cNvSpPr>
            <a:spLocks noGrp="1"/>
          </p:cNvSpPr>
          <p:nvPr>
            <p:ph type="title" idx="4294967295"/>
          </p:nvPr>
        </p:nvSpPr>
        <p:spPr>
          <a:xfrm>
            <a:off x="652463" y="327025"/>
            <a:ext cx="3767137" cy="873125"/>
          </a:xfrm>
        </p:spPr>
        <p:txBody>
          <a:bodyPr anchor="ctr"/>
          <a:lstStyle/>
          <a:p>
            <a:pPr eaLnBrk="1" hangingPunct="1"/>
            <a:r>
              <a:rPr lang="el-GR" b="1" smtClean="0">
                <a:solidFill>
                  <a:schemeClr val="accent1"/>
                </a:solidFill>
              </a:rPr>
              <a:t>Καθαριότητα</a:t>
            </a:r>
          </a:p>
        </p:txBody>
      </p:sp>
      <p:sp>
        <p:nvSpPr>
          <p:cNvPr id="41987" name="2 - Θέση περιεχομένου"/>
          <p:cNvSpPr>
            <a:spLocks noGrp="1"/>
          </p:cNvSpPr>
          <p:nvPr>
            <p:ph sz="half" idx="4294967295"/>
          </p:nvPr>
        </p:nvSpPr>
        <p:spPr>
          <a:xfrm>
            <a:off x="609600" y="1625600"/>
            <a:ext cx="4064000" cy="3949700"/>
          </a:xfrm>
        </p:spPr>
        <p:txBody>
          <a:bodyPr/>
          <a:lstStyle/>
          <a:p>
            <a:pPr eaLnBrk="1" hangingPunct="1"/>
            <a:r>
              <a:rPr lang="el-GR" sz="2400" smtClean="0">
                <a:solidFill>
                  <a:srgbClr val="4F402F"/>
                </a:solidFill>
              </a:rPr>
              <a:t>Προχωρήσαμε στην μεγαλύτερη ανανέωση που έχει γίνει εδώ και χρόνια στον στόλο της Υπηρεσίας.</a:t>
            </a:r>
            <a:r>
              <a:rPr lang="el-GR" sz="2400" b="1" smtClean="0">
                <a:solidFill>
                  <a:srgbClr val="4F402F"/>
                </a:solidFill>
              </a:rPr>
              <a:t> </a:t>
            </a:r>
          </a:p>
          <a:p>
            <a:pPr eaLnBrk="1" hangingPunct="1"/>
            <a:r>
              <a:rPr lang="el-GR" sz="2400" smtClean="0">
                <a:solidFill>
                  <a:srgbClr val="4F402F"/>
                </a:solidFill>
              </a:rPr>
              <a:t>Από τον Σεπτέμβριο του 2017 επιχειρούν στην πόλη 8 καινούργια απορριμματοφόρα</a:t>
            </a:r>
          </a:p>
        </p:txBody>
      </p:sp>
      <p:pic>
        <p:nvPicPr>
          <p:cNvPr id="41988" name="Εικόνα 6" descr="C:\Users\Επισκέπτης\Documents\Δημος\2017\ΑΠΟΛΟΓΙΣΜΟΣ 2017\PHOTO\NEA ΑΠΟΡΡΙΜΑΤΟΦΟΡΑ - ΚΑΘΑΡΙΟΤΗΤΑ\ΑΠΟΡΡΙΜΜΑΤΟΦΟΡΑ Φ2.jpg"/>
          <p:cNvPicPr>
            <a:picLocks noChangeAspect="1" noChangeArrowheads="1"/>
          </p:cNvPicPr>
          <p:nvPr/>
        </p:nvPicPr>
        <p:blipFill>
          <a:blip r:embed="rId2"/>
          <a:srcRect/>
          <a:stretch>
            <a:fillRect/>
          </a:stretch>
        </p:blipFill>
        <p:spPr bwMode="auto">
          <a:xfrm>
            <a:off x="4741863" y="1579563"/>
            <a:ext cx="6789737" cy="4173537"/>
          </a:xfrm>
          <a:prstGeom prst="rect">
            <a:avLst/>
          </a:prstGeom>
          <a:noFill/>
          <a:ln w="19050">
            <a:solidFill>
              <a:srgbClr val="4F402F"/>
            </a:solidFill>
            <a:miter lim="800000"/>
            <a:headEnd/>
            <a:tailEnd/>
          </a:ln>
        </p:spPr>
      </p:pic>
      <p:pic>
        <p:nvPicPr>
          <p:cNvPr id="41989" name="Picture 5"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3010" name="Θέση περιεχομένου 2"/>
          <p:cNvSpPr>
            <a:spLocks noGrp="1"/>
          </p:cNvSpPr>
          <p:nvPr>
            <p:ph idx="4294967295"/>
          </p:nvPr>
        </p:nvSpPr>
        <p:spPr>
          <a:xfrm>
            <a:off x="762000" y="1003300"/>
            <a:ext cx="9982200" cy="4711700"/>
          </a:xfrm>
        </p:spPr>
        <p:txBody>
          <a:bodyPr/>
          <a:lstStyle/>
          <a:p>
            <a:pPr marL="0" indent="0" eaLnBrk="1" hangingPunct="1">
              <a:buFont typeface="Wingdings" pitchFamily="2" charset="2"/>
              <a:buNone/>
            </a:pPr>
            <a:endParaRPr lang="el-GR" sz="2800" smtClean="0"/>
          </a:p>
          <a:p>
            <a:pPr marL="0" indent="0" eaLnBrk="1" hangingPunct="1"/>
            <a:r>
              <a:rPr lang="el-GR" sz="3200" smtClean="0">
                <a:solidFill>
                  <a:srgbClr val="4F402F"/>
                </a:solidFill>
              </a:rPr>
              <a:t> </a:t>
            </a:r>
            <a:r>
              <a:rPr lang="el-GR" sz="2800" smtClean="0">
                <a:solidFill>
                  <a:srgbClr val="4F402F"/>
                </a:solidFill>
              </a:rPr>
              <a:t>Ο Δήμος Ηρακλείου πρωτοπορεί στην διαχείριση αποβλήτων.</a:t>
            </a:r>
          </a:p>
          <a:p>
            <a:pPr marL="0" indent="0" eaLnBrk="1" hangingPunct="1">
              <a:buFont typeface="Wingdings" pitchFamily="2" charset="2"/>
              <a:buNone/>
            </a:pPr>
            <a:endParaRPr lang="el-GR" sz="2800" smtClean="0">
              <a:solidFill>
                <a:srgbClr val="4F402F"/>
              </a:solidFill>
            </a:endParaRPr>
          </a:p>
          <a:p>
            <a:pPr marL="0" indent="0" eaLnBrk="1" hangingPunct="1"/>
            <a:r>
              <a:rPr lang="el-GR" sz="2800" smtClean="0">
                <a:solidFill>
                  <a:srgbClr val="4F402F"/>
                </a:solidFill>
              </a:rPr>
              <a:t> Συμμετοχή σε πρωτοποριακά προγράμματα, σε συνεργασία τα εκπαιδευτικά ιδρύματα της πόλης. </a:t>
            </a:r>
          </a:p>
          <a:p>
            <a:pPr marL="0" indent="0" eaLnBrk="1" hangingPunct="1"/>
            <a:endParaRPr lang="el-GR" sz="2800" smtClean="0">
              <a:solidFill>
                <a:srgbClr val="4F402F"/>
              </a:solidFill>
            </a:endParaRPr>
          </a:p>
          <a:p>
            <a:pPr marL="0" indent="0" eaLnBrk="1" hangingPunct="1"/>
            <a:r>
              <a:rPr lang="el-GR" sz="2800" smtClean="0">
                <a:solidFill>
                  <a:srgbClr val="4F402F"/>
                </a:solidFill>
              </a:rPr>
              <a:t> Πάρκο Κυκλικής Οικονομίας: Ένα οραματικό έργο που θα αλλάξει ολόκληρη την περιοχή της Νέας Αλικαρνασσού</a:t>
            </a:r>
          </a:p>
        </p:txBody>
      </p:sp>
      <p:sp>
        <p:nvSpPr>
          <p:cNvPr id="43011" name="Τίτλος 1"/>
          <p:cNvSpPr>
            <a:spLocks noGrp="1"/>
          </p:cNvSpPr>
          <p:nvPr>
            <p:ph type="title" idx="4294967295"/>
          </p:nvPr>
        </p:nvSpPr>
        <p:spPr>
          <a:xfrm>
            <a:off x="584200" y="203200"/>
            <a:ext cx="8001000" cy="1038225"/>
          </a:xfrm>
        </p:spPr>
        <p:txBody>
          <a:bodyPr anchor="ctr"/>
          <a:lstStyle/>
          <a:p>
            <a:pPr eaLnBrk="1" hangingPunct="1"/>
            <a:r>
              <a:rPr lang="el-GR" b="1" smtClean="0">
                <a:solidFill>
                  <a:schemeClr val="accent1"/>
                </a:solidFill>
                <a:latin typeface="Arial" charset="0"/>
              </a:rPr>
              <a:t>Διαχείριση Αποβλήτων</a:t>
            </a:r>
          </a:p>
        </p:txBody>
      </p:sp>
      <p:pic>
        <p:nvPicPr>
          <p:cNvPr id="43012"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4034" name="Τίτλος 1"/>
          <p:cNvSpPr>
            <a:spLocks noGrp="1"/>
          </p:cNvSpPr>
          <p:nvPr>
            <p:ph type="title" idx="4294967295"/>
          </p:nvPr>
        </p:nvSpPr>
        <p:spPr>
          <a:xfrm>
            <a:off x="635000" y="228600"/>
            <a:ext cx="6096000" cy="752475"/>
          </a:xfrm>
        </p:spPr>
        <p:txBody>
          <a:bodyPr anchor="ctr"/>
          <a:lstStyle/>
          <a:p>
            <a:pPr eaLnBrk="1" hangingPunct="1"/>
            <a:r>
              <a:rPr lang="el-GR" sz="4000" b="1" smtClean="0">
                <a:solidFill>
                  <a:schemeClr val="accent1"/>
                </a:solidFill>
              </a:rPr>
              <a:t>Ύδρευση</a:t>
            </a:r>
          </a:p>
        </p:txBody>
      </p:sp>
      <p:sp>
        <p:nvSpPr>
          <p:cNvPr id="44035" name="Θέση περιεχομένου 2"/>
          <p:cNvSpPr>
            <a:spLocks noGrp="1"/>
          </p:cNvSpPr>
          <p:nvPr>
            <p:ph idx="4294967295"/>
          </p:nvPr>
        </p:nvSpPr>
        <p:spPr>
          <a:xfrm>
            <a:off x="787400" y="927100"/>
            <a:ext cx="10515600" cy="5359400"/>
          </a:xfrm>
        </p:spPr>
        <p:txBody>
          <a:bodyPr/>
          <a:lstStyle/>
          <a:p>
            <a:pPr marL="0" indent="0" eaLnBrk="1" hangingPunct="1"/>
            <a:r>
              <a:rPr lang="el-GR" smtClean="0">
                <a:solidFill>
                  <a:srgbClr val="4F402F"/>
                </a:solidFill>
              </a:rPr>
              <a:t> </a:t>
            </a:r>
            <a:r>
              <a:rPr lang="el-GR" sz="2800" smtClean="0">
                <a:solidFill>
                  <a:srgbClr val="4F402F"/>
                </a:solidFill>
              </a:rPr>
              <a:t>Παραλάβαμε την ΔΕΥΑΗ σε κακή οικονομική κατάσταση.</a:t>
            </a:r>
          </a:p>
          <a:p>
            <a:pPr marL="0" indent="0" eaLnBrk="1" hangingPunct="1"/>
            <a:r>
              <a:rPr lang="el-GR" sz="2800" smtClean="0">
                <a:solidFill>
                  <a:srgbClr val="4F402F"/>
                </a:solidFill>
              </a:rPr>
              <a:t> Εξυγιάναμε τα οικονομικά της Επιχείρησης.</a:t>
            </a:r>
          </a:p>
          <a:p>
            <a:pPr marL="0" indent="0" eaLnBrk="1" hangingPunct="1"/>
            <a:r>
              <a:rPr lang="el-GR" sz="2800" smtClean="0">
                <a:solidFill>
                  <a:srgbClr val="4F402F"/>
                </a:solidFill>
              </a:rPr>
              <a:t> Αδειοδοτήσαμε οκτώ νέες γεωτρήσεις. </a:t>
            </a:r>
          </a:p>
          <a:p>
            <a:pPr marL="0" indent="0" eaLnBrk="1" hangingPunct="1"/>
            <a:r>
              <a:rPr lang="el-GR" sz="2800" smtClean="0">
                <a:solidFill>
                  <a:srgbClr val="4F402F"/>
                </a:solidFill>
              </a:rPr>
              <a:t> Διεκδικήσαμε και εξασφαλίσαμε χρηματοδότηση για την αντικατάσταση του υδρευτικού δικτύου. </a:t>
            </a:r>
          </a:p>
          <a:p>
            <a:pPr marL="0" indent="0" eaLnBrk="1" hangingPunct="1"/>
            <a:r>
              <a:rPr lang="el-GR" sz="2800" smtClean="0">
                <a:solidFill>
                  <a:srgbClr val="4F402F"/>
                </a:solidFill>
              </a:rPr>
              <a:t> Οι εργασίες έχουν ξεκινήσει στο Παγκρήτιο, έπονται Χρυσοπηγή, Θέρισσος, Μασταμπάς κ.α.</a:t>
            </a:r>
          </a:p>
          <a:p>
            <a:pPr marL="0" indent="0" eaLnBrk="1" hangingPunct="1"/>
            <a:r>
              <a:rPr lang="el-GR" sz="2800" smtClean="0">
                <a:solidFill>
                  <a:srgbClr val="4F402F"/>
                </a:solidFill>
              </a:rPr>
              <a:t> Αντικαθιστούμε 7.000 χαλασμένα υδρόμετρα. </a:t>
            </a:r>
          </a:p>
          <a:p>
            <a:pPr marL="0" indent="0" eaLnBrk="1" hangingPunct="1"/>
            <a:r>
              <a:rPr lang="el-GR" sz="2800" smtClean="0">
                <a:solidFill>
                  <a:srgbClr val="4F402F"/>
                </a:solidFill>
              </a:rPr>
              <a:t> Στόχος ο περιορισμός των απωλειών του δικτύου.</a:t>
            </a:r>
          </a:p>
          <a:p>
            <a:pPr marL="0" indent="0" eaLnBrk="1" hangingPunct="1"/>
            <a:endParaRPr lang="el-GR" sz="2800" smtClean="0">
              <a:solidFill>
                <a:srgbClr val="4F402F"/>
              </a:solidFill>
            </a:endParaRPr>
          </a:p>
          <a:p>
            <a:pPr marL="0" indent="0" algn="ctr" eaLnBrk="1" hangingPunct="1">
              <a:lnSpc>
                <a:spcPct val="50000"/>
              </a:lnSpc>
              <a:spcBef>
                <a:spcPct val="10000"/>
              </a:spcBef>
              <a:buFont typeface="Wingdings" pitchFamily="2" charset="2"/>
              <a:buNone/>
            </a:pPr>
            <a:r>
              <a:rPr lang="el-GR" sz="2800" b="1" smtClean="0">
                <a:solidFill>
                  <a:srgbClr val="4F402F"/>
                </a:solidFill>
              </a:rPr>
              <a:t>Ακολουθούμε κατά γράμμα το προεκλογικό μας πρόγραμμα.</a:t>
            </a:r>
            <a:r>
              <a:rPr lang="el-GR" sz="2800" smtClean="0"/>
              <a:t> </a:t>
            </a:r>
          </a:p>
          <a:p>
            <a:pPr marL="0" indent="0" eaLnBrk="1" hangingPunct="1"/>
            <a:endParaRPr lang="el-GR" sz="2800" smtClean="0"/>
          </a:p>
        </p:txBody>
      </p:sp>
      <p:pic>
        <p:nvPicPr>
          <p:cNvPr id="44036"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5058" name="1 - Τίτλος"/>
          <p:cNvSpPr>
            <a:spLocks noGrp="1"/>
          </p:cNvSpPr>
          <p:nvPr>
            <p:ph type="title" idx="4294967295"/>
          </p:nvPr>
        </p:nvSpPr>
        <p:spPr>
          <a:xfrm>
            <a:off x="635000" y="390525"/>
            <a:ext cx="8356600" cy="863600"/>
          </a:xfrm>
        </p:spPr>
        <p:txBody>
          <a:bodyPr anchor="ctr"/>
          <a:lstStyle/>
          <a:p>
            <a:pPr eaLnBrk="1" hangingPunct="1"/>
            <a:r>
              <a:rPr lang="el-GR" b="1" smtClean="0">
                <a:solidFill>
                  <a:srgbClr val="513540"/>
                </a:solidFill>
                <a:latin typeface="Arial" charset="0"/>
              </a:rPr>
              <a:t>Κοινωνική Πολιτική</a:t>
            </a:r>
          </a:p>
        </p:txBody>
      </p:sp>
      <p:sp>
        <p:nvSpPr>
          <p:cNvPr id="45059" name="2 - Θέση περιεχομένου"/>
          <p:cNvSpPr>
            <a:spLocks noGrp="1"/>
          </p:cNvSpPr>
          <p:nvPr>
            <p:ph idx="4294967295"/>
          </p:nvPr>
        </p:nvSpPr>
        <p:spPr>
          <a:xfrm>
            <a:off x="609600" y="1554163"/>
            <a:ext cx="9575800" cy="3675062"/>
          </a:xfrm>
        </p:spPr>
        <p:txBody>
          <a:bodyPr/>
          <a:lstStyle/>
          <a:p>
            <a:pPr eaLnBrk="1" hangingPunct="1"/>
            <a:endParaRPr lang="el-GR" sz="2800" smtClean="0">
              <a:solidFill>
                <a:srgbClr val="513540"/>
              </a:solidFill>
            </a:endParaRPr>
          </a:p>
          <a:p>
            <a:pPr eaLnBrk="1" hangingPunct="1"/>
            <a:r>
              <a:rPr lang="el-GR" sz="3600" smtClean="0">
                <a:solidFill>
                  <a:srgbClr val="513540"/>
                </a:solidFill>
              </a:rPr>
              <a:t>ΣΤΗΡΙΖΟΥΜΕ ΕΜΠΡΑΚΤΑ ΤΙΣ ΕΥΠΑΘΕΙΣ ΟΜΑΔΕΣ ΠΛΗΘΥΣΜΟΥ</a:t>
            </a:r>
          </a:p>
        </p:txBody>
      </p:sp>
      <p:pic>
        <p:nvPicPr>
          <p:cNvPr id="45060"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Θέση περιεχομένου 2"/>
          <p:cNvSpPr>
            <a:spLocks noGrp="1"/>
          </p:cNvSpPr>
          <p:nvPr>
            <p:ph idx="4294967295"/>
          </p:nvPr>
        </p:nvSpPr>
        <p:spPr>
          <a:xfrm>
            <a:off x="660400" y="1752600"/>
            <a:ext cx="10972800" cy="3230563"/>
          </a:xfrm>
        </p:spPr>
        <p:txBody>
          <a:bodyPr/>
          <a:lstStyle/>
          <a:p>
            <a:pPr marL="0" indent="0" algn="ctr" eaLnBrk="1" hangingPunct="1">
              <a:buFont typeface="Wingdings" pitchFamily="2" charset="2"/>
              <a:buNone/>
            </a:pPr>
            <a:endParaRPr lang="el-GR" b="1" smtClean="0">
              <a:solidFill>
                <a:schemeClr val="bg2"/>
              </a:solidFill>
            </a:endParaRPr>
          </a:p>
          <a:p>
            <a:pPr marL="0" indent="0" algn="ctr" eaLnBrk="1" hangingPunct="1">
              <a:buFont typeface="Wingdings" pitchFamily="2" charset="2"/>
              <a:buNone/>
            </a:pPr>
            <a:endParaRPr lang="el-GR" b="1" smtClean="0">
              <a:solidFill>
                <a:schemeClr val="bg2"/>
              </a:solidFill>
            </a:endParaRPr>
          </a:p>
          <a:p>
            <a:pPr marL="0" indent="0" eaLnBrk="1" hangingPunct="1"/>
            <a:endParaRPr lang="el-GR" smtClean="0">
              <a:solidFill>
                <a:schemeClr val="bg2"/>
              </a:solidFill>
            </a:endParaRPr>
          </a:p>
        </p:txBody>
      </p:sp>
      <p:sp>
        <p:nvSpPr>
          <p:cNvPr id="17410" name="Τίτλος 1"/>
          <p:cNvSpPr>
            <a:spLocks noGrp="1"/>
          </p:cNvSpPr>
          <p:nvPr>
            <p:ph type="title" idx="4294967295"/>
          </p:nvPr>
        </p:nvSpPr>
        <p:spPr>
          <a:xfrm>
            <a:off x="754063" y="1289050"/>
            <a:ext cx="10993437" cy="2503488"/>
          </a:xfrm>
        </p:spPr>
        <p:txBody>
          <a:bodyPr anchor="ctr"/>
          <a:lstStyle/>
          <a:p>
            <a:pPr algn="ctr" eaLnBrk="1" hangingPunct="1"/>
            <a:r>
              <a:rPr lang="el-GR" b="1" smtClean="0">
                <a:solidFill>
                  <a:srgbClr val="452E1F"/>
                </a:solidFill>
                <a:latin typeface="Calibri" pitchFamily="34" charset="0"/>
              </a:rPr>
              <a:t/>
            </a:r>
            <a:br>
              <a:rPr lang="el-GR" b="1" smtClean="0">
                <a:solidFill>
                  <a:srgbClr val="452E1F"/>
                </a:solidFill>
                <a:latin typeface="Calibri" pitchFamily="34" charset="0"/>
              </a:rPr>
            </a:br>
            <a:r>
              <a:rPr lang="el-GR" b="1" smtClean="0">
                <a:solidFill>
                  <a:schemeClr val="accent1"/>
                </a:solidFill>
                <a:latin typeface="Arial" charset="0"/>
              </a:rPr>
              <a:t>Αυτή η πόλη είναι</a:t>
            </a:r>
            <a:br>
              <a:rPr lang="el-GR" b="1" smtClean="0">
                <a:solidFill>
                  <a:schemeClr val="accent1"/>
                </a:solidFill>
                <a:latin typeface="Arial" charset="0"/>
              </a:rPr>
            </a:br>
            <a:r>
              <a:rPr lang="el-GR" b="1" smtClean="0">
                <a:solidFill>
                  <a:schemeClr val="accent1"/>
                </a:solidFill>
                <a:latin typeface="Arial" charset="0"/>
              </a:rPr>
              <a:t>το Ηράκλειο που όλοι μαζί δημιουργούμε!</a:t>
            </a:r>
          </a:p>
        </p:txBody>
      </p:sp>
      <p:pic>
        <p:nvPicPr>
          <p:cNvPr id="17412"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6082" name="1 - Τίτλος"/>
          <p:cNvSpPr>
            <a:spLocks noGrp="1"/>
          </p:cNvSpPr>
          <p:nvPr>
            <p:ph type="title" idx="4294967295"/>
          </p:nvPr>
        </p:nvSpPr>
        <p:spPr>
          <a:xfrm>
            <a:off x="558800" y="279400"/>
            <a:ext cx="10972800" cy="1139825"/>
          </a:xfrm>
        </p:spPr>
        <p:txBody>
          <a:bodyPr anchor="ctr"/>
          <a:lstStyle/>
          <a:p>
            <a:pPr eaLnBrk="1" hangingPunct="1"/>
            <a:r>
              <a:rPr lang="el-GR" sz="3800" b="1" smtClean="0">
                <a:solidFill>
                  <a:schemeClr val="accent1"/>
                </a:solidFill>
                <a:latin typeface="Arial" charset="0"/>
              </a:rPr>
              <a:t>Δημοτικό Κοινωνικό Ιατρείο</a:t>
            </a:r>
            <a:r>
              <a:rPr lang="el-GR" sz="3800" b="1" smtClean="0">
                <a:solidFill>
                  <a:schemeClr val="accent1"/>
                </a:solidFill>
              </a:rPr>
              <a:t> </a:t>
            </a:r>
            <a:endParaRPr lang="el-GR" b="1" smtClean="0">
              <a:solidFill>
                <a:schemeClr val="accent1"/>
              </a:solidFill>
            </a:endParaRPr>
          </a:p>
        </p:txBody>
      </p:sp>
      <p:sp>
        <p:nvSpPr>
          <p:cNvPr id="46083" name="2 - Θέση περιεχομένου"/>
          <p:cNvSpPr>
            <a:spLocks noGrp="1"/>
          </p:cNvSpPr>
          <p:nvPr>
            <p:ph idx="4294967295"/>
          </p:nvPr>
        </p:nvSpPr>
        <p:spPr>
          <a:xfrm>
            <a:off x="838200" y="1484313"/>
            <a:ext cx="10515600" cy="4078287"/>
          </a:xfrm>
        </p:spPr>
        <p:txBody>
          <a:bodyPr/>
          <a:lstStyle/>
          <a:p>
            <a:pPr eaLnBrk="1" hangingPunct="1">
              <a:buFont typeface="Wingdings" pitchFamily="2" charset="2"/>
              <a:buNone/>
            </a:pPr>
            <a:r>
              <a:rPr lang="el-GR" b="1" smtClean="0">
                <a:solidFill>
                  <a:srgbClr val="513540"/>
                </a:solidFill>
              </a:rPr>
              <a:t>Μέσα στο 2017:</a:t>
            </a:r>
          </a:p>
          <a:p>
            <a:pPr eaLnBrk="1" hangingPunct="1"/>
            <a:r>
              <a:rPr lang="el-GR" sz="3600" smtClean="0">
                <a:solidFill>
                  <a:srgbClr val="513540"/>
                </a:solidFill>
              </a:rPr>
              <a:t>Ολοκληρώθηκε η μεταστέγαση του Δημοτικού Κοινωνικού Ιατρείου σε νέες εγκαταστάσεις </a:t>
            </a:r>
          </a:p>
          <a:p>
            <a:pPr eaLnBrk="1" hangingPunct="1"/>
            <a:r>
              <a:rPr lang="el-GR" sz="3600" smtClean="0">
                <a:solidFill>
                  <a:srgbClr val="513540"/>
                </a:solidFill>
              </a:rPr>
              <a:t> Δυνατότητα εξυπηρέτησης 1.000 ωφελουμένων το μήνα, αντί για 250.</a:t>
            </a:r>
            <a:r>
              <a:rPr lang="el-GR" sz="3900" smtClean="0">
                <a:solidFill>
                  <a:srgbClr val="513540"/>
                </a:solidFill>
              </a:rPr>
              <a:t> </a:t>
            </a:r>
          </a:p>
          <a:p>
            <a:pPr eaLnBrk="1" hangingPunct="1"/>
            <a:endParaRPr lang="el-GR" b="1" smtClean="0">
              <a:solidFill>
                <a:srgbClr val="513540"/>
              </a:solidFill>
            </a:endParaRPr>
          </a:p>
          <a:p>
            <a:pPr eaLnBrk="1" hangingPunct="1"/>
            <a:endParaRPr lang="el-GR" smtClean="0">
              <a:solidFill>
                <a:srgbClr val="513540"/>
              </a:solidFill>
            </a:endParaRPr>
          </a:p>
        </p:txBody>
      </p:sp>
      <p:pic>
        <p:nvPicPr>
          <p:cNvPr id="46084"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7106" name="1 - Τίτλος"/>
          <p:cNvSpPr>
            <a:spLocks noGrp="1"/>
          </p:cNvSpPr>
          <p:nvPr>
            <p:ph type="title" idx="4294967295"/>
          </p:nvPr>
        </p:nvSpPr>
        <p:spPr>
          <a:xfrm>
            <a:off x="635000" y="354013"/>
            <a:ext cx="10972800" cy="822325"/>
          </a:xfrm>
        </p:spPr>
        <p:txBody>
          <a:bodyPr anchor="ctr"/>
          <a:lstStyle/>
          <a:p>
            <a:pPr eaLnBrk="1" hangingPunct="1"/>
            <a:r>
              <a:rPr lang="el-GR" b="1" smtClean="0">
                <a:solidFill>
                  <a:schemeClr val="accent1"/>
                </a:solidFill>
                <a:latin typeface="Arial" charset="0"/>
              </a:rPr>
              <a:t>Δημοτικό Κοινωνικό Ιατρείο</a:t>
            </a:r>
          </a:p>
        </p:txBody>
      </p:sp>
      <p:pic>
        <p:nvPicPr>
          <p:cNvPr id="47107" name="5 - Θέση περιεχομένου" descr="C:\Users\Επισκέπτης\Documents\Δημος\2017\ΑΠΟΛΟΓΙΣΜΟΣ 2017\PHOTO\ΚΟΙΝΩΝΙΚΗ ΠΟΛΙΤΙΚΗ\ΙΑΤΡΕΙΟ - 2.jpg"/>
          <p:cNvPicPr>
            <a:picLocks noGrp="1"/>
          </p:cNvPicPr>
          <p:nvPr>
            <p:ph idx="4294967295"/>
          </p:nvPr>
        </p:nvPicPr>
        <p:blipFill>
          <a:blip r:embed="rId2"/>
          <a:srcRect/>
          <a:stretch>
            <a:fillRect/>
          </a:stretch>
        </p:blipFill>
        <p:spPr>
          <a:xfrm>
            <a:off x="669925" y="1762125"/>
            <a:ext cx="5213350" cy="4216400"/>
          </a:xfrm>
          <a:ln w="19050">
            <a:solidFill>
              <a:srgbClr val="4F402F"/>
            </a:solidFill>
          </a:ln>
        </p:spPr>
      </p:pic>
      <p:pic>
        <p:nvPicPr>
          <p:cNvPr id="47108" name="6 - Εικόνα" descr="C:\Users\Επισκέπτης\Documents\Δημος\2017\ΑΠΟΛΟΓΙΣΜΟΣ 2017\PHOTO\ΚΟΙΝΩΝΙΚΗ ΠΟΛΙΤΙΚΗ\ΙΑΤΡΕΙΟ - 3.jpg"/>
          <p:cNvPicPr>
            <a:picLocks noChangeAspect="1" noChangeArrowheads="1"/>
          </p:cNvPicPr>
          <p:nvPr/>
        </p:nvPicPr>
        <p:blipFill>
          <a:blip r:embed="rId3"/>
          <a:srcRect/>
          <a:stretch>
            <a:fillRect/>
          </a:stretch>
        </p:blipFill>
        <p:spPr bwMode="auto">
          <a:xfrm>
            <a:off x="6145213" y="1760538"/>
            <a:ext cx="5405437" cy="4222750"/>
          </a:xfrm>
          <a:prstGeom prst="rect">
            <a:avLst/>
          </a:prstGeom>
          <a:noFill/>
          <a:ln w="19050">
            <a:solidFill>
              <a:srgbClr val="4F402F"/>
            </a:solidFill>
            <a:miter lim="800000"/>
            <a:headEnd/>
            <a:tailEnd/>
          </a:ln>
        </p:spPr>
      </p:pic>
      <p:pic>
        <p:nvPicPr>
          <p:cNvPr id="47109" name="Picture 5" descr="Outlook-1503435426"/>
          <p:cNvPicPr>
            <a:picLocks noChangeAspect="1" noChangeArrowheads="1"/>
          </p:cNvPicPr>
          <p:nvPr/>
        </p:nvPicPr>
        <p:blipFill>
          <a:blip r:embed="rId4"/>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8130" name="1 - Τίτλος"/>
          <p:cNvSpPr>
            <a:spLocks noGrp="1"/>
          </p:cNvSpPr>
          <p:nvPr>
            <p:ph type="title" idx="4294967295"/>
          </p:nvPr>
        </p:nvSpPr>
        <p:spPr/>
        <p:txBody>
          <a:bodyPr anchor="ctr"/>
          <a:lstStyle/>
          <a:p>
            <a:pPr eaLnBrk="1" hangingPunct="1"/>
            <a:r>
              <a:rPr lang="el-GR" b="1" smtClean="0">
                <a:solidFill>
                  <a:schemeClr val="accent1"/>
                </a:solidFill>
                <a:latin typeface="Arial" charset="0"/>
              </a:rPr>
              <a:t>Νέες Κοινωνικές Δομές και Δράσεις</a:t>
            </a:r>
          </a:p>
        </p:txBody>
      </p:sp>
      <p:sp>
        <p:nvSpPr>
          <p:cNvPr id="48131" name="2 - Θέση περιεχομένου"/>
          <p:cNvSpPr>
            <a:spLocks noGrp="1"/>
          </p:cNvSpPr>
          <p:nvPr>
            <p:ph idx="4294967295"/>
          </p:nvPr>
        </p:nvSpPr>
        <p:spPr/>
        <p:txBody>
          <a:bodyPr/>
          <a:lstStyle/>
          <a:p>
            <a:pPr eaLnBrk="1" hangingPunct="1">
              <a:buFont typeface="Wingdings" pitchFamily="2" charset="2"/>
              <a:buNone/>
            </a:pPr>
            <a:r>
              <a:rPr lang="el-GR" sz="3400" b="1" smtClean="0">
                <a:solidFill>
                  <a:srgbClr val="4F402F"/>
                </a:solidFill>
              </a:rPr>
              <a:t>Μέσα στο 2017 ξεκίνησαν επίσης: </a:t>
            </a:r>
            <a:endParaRPr lang="el-GR" sz="4000" smtClean="0">
              <a:solidFill>
                <a:srgbClr val="4F402F"/>
              </a:solidFill>
            </a:endParaRPr>
          </a:p>
          <a:p>
            <a:pPr eaLnBrk="1" hangingPunct="1"/>
            <a:r>
              <a:rPr lang="el-GR" sz="3600" smtClean="0">
                <a:solidFill>
                  <a:srgbClr val="4F402F"/>
                </a:solidFill>
              </a:rPr>
              <a:t> Το Κοινωνικό Φαρμακείο του Δήμου Ηρακλείου</a:t>
            </a:r>
          </a:p>
          <a:p>
            <a:pPr eaLnBrk="1" hangingPunct="1"/>
            <a:r>
              <a:rPr lang="el-GR" sz="3600" smtClean="0">
                <a:solidFill>
                  <a:srgbClr val="4F402F"/>
                </a:solidFill>
              </a:rPr>
              <a:t> Το Κέντρο Κοινότητας.</a:t>
            </a:r>
          </a:p>
          <a:p>
            <a:pPr eaLnBrk="1" hangingPunct="1"/>
            <a:r>
              <a:rPr lang="el-GR" sz="3600" smtClean="0">
                <a:solidFill>
                  <a:srgbClr val="4F402F"/>
                </a:solidFill>
              </a:rPr>
              <a:t> Το Ταμείο Αλληλεγγύης.</a:t>
            </a:r>
          </a:p>
          <a:p>
            <a:pPr eaLnBrk="1" hangingPunct="1"/>
            <a:r>
              <a:rPr lang="el-GR" sz="3600" smtClean="0">
                <a:solidFill>
                  <a:srgbClr val="4F402F"/>
                </a:solidFill>
              </a:rPr>
              <a:t> Η αποστολή δεμάτων σε  φοιτητές.</a:t>
            </a:r>
          </a:p>
          <a:p>
            <a:pPr eaLnBrk="1" hangingPunct="1">
              <a:buFont typeface="Wingdings" pitchFamily="2" charset="2"/>
              <a:buNone/>
            </a:pPr>
            <a:endParaRPr lang="el-GR" sz="3600" smtClean="0">
              <a:solidFill>
                <a:srgbClr val="4F402F"/>
              </a:solidFill>
            </a:endParaRPr>
          </a:p>
        </p:txBody>
      </p:sp>
      <p:pic>
        <p:nvPicPr>
          <p:cNvPr id="48132"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9154" name="1 - Τίτλος"/>
          <p:cNvSpPr>
            <a:spLocks noGrp="1"/>
          </p:cNvSpPr>
          <p:nvPr>
            <p:ph type="title" idx="4294967295"/>
          </p:nvPr>
        </p:nvSpPr>
        <p:spPr>
          <a:xfrm>
            <a:off x="627063" y="398463"/>
            <a:ext cx="10871200" cy="868362"/>
          </a:xfrm>
        </p:spPr>
        <p:txBody>
          <a:bodyPr anchor="ctr"/>
          <a:lstStyle/>
          <a:p>
            <a:pPr eaLnBrk="1" hangingPunct="1"/>
            <a:r>
              <a:rPr lang="el-GR" sz="3600" b="1" smtClean="0">
                <a:solidFill>
                  <a:schemeClr val="accent1"/>
                </a:solidFill>
                <a:latin typeface="Arial" charset="0"/>
              </a:rPr>
              <a:t>Στήριξη Υφιστάμενων Κοινωνικών Δομών</a:t>
            </a:r>
          </a:p>
        </p:txBody>
      </p:sp>
      <p:sp>
        <p:nvSpPr>
          <p:cNvPr id="49155" name="2 - Θέση περιεχομένου"/>
          <p:cNvSpPr>
            <a:spLocks noGrp="1"/>
          </p:cNvSpPr>
          <p:nvPr>
            <p:ph idx="4294967295"/>
          </p:nvPr>
        </p:nvSpPr>
        <p:spPr>
          <a:xfrm>
            <a:off x="771525" y="1238250"/>
            <a:ext cx="10567988" cy="5032375"/>
          </a:xfrm>
        </p:spPr>
        <p:txBody>
          <a:bodyPr/>
          <a:lstStyle/>
          <a:p>
            <a:pPr eaLnBrk="1" hangingPunct="1"/>
            <a:r>
              <a:rPr lang="el-GR" smtClean="0">
                <a:solidFill>
                  <a:srgbClr val="4F402F"/>
                </a:solidFill>
              </a:rPr>
              <a:t>Κέντρο Αστέγων:  Λειτουργεί για πρώτη φορά από το 2015 με διανυκτέρευση. </a:t>
            </a:r>
          </a:p>
          <a:p>
            <a:pPr eaLnBrk="1" hangingPunct="1"/>
            <a:r>
              <a:rPr lang="el-GR" smtClean="0">
                <a:solidFill>
                  <a:srgbClr val="4F402F"/>
                </a:solidFill>
              </a:rPr>
              <a:t>Κοινωνικό Φροντιστήριο: Λειτουργεί και στα Τέσσερα Δημοτικά Διαμερίσματα, καθώς και στην Δημοτική Κοινότητα Βασιλειών, με περισσότερους από 200 μαθητές και 50 εθελοντές καθηγητές.</a:t>
            </a:r>
          </a:p>
          <a:p>
            <a:pPr eaLnBrk="1" hangingPunct="1"/>
            <a:r>
              <a:rPr lang="el-GR" smtClean="0">
                <a:solidFill>
                  <a:srgbClr val="4F402F"/>
                </a:solidFill>
              </a:rPr>
              <a:t>Κοινωνικό Παντοπωλείο και Παροχή Συσσιτίου:  Σε συνεργασία με τα Ιδρύματα Καλοκαιρινού, ωφελούνται περίπου 200 οικογένειες μηνιαίως κ.α.</a:t>
            </a:r>
            <a:endParaRPr lang="el-GR" b="1" smtClean="0">
              <a:solidFill>
                <a:srgbClr val="4F402F"/>
              </a:solidFill>
            </a:endParaRPr>
          </a:p>
        </p:txBody>
      </p:sp>
      <p:pic>
        <p:nvPicPr>
          <p:cNvPr id="49156"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0178" name="Τίτλος 1"/>
          <p:cNvSpPr>
            <a:spLocks noGrp="1"/>
          </p:cNvSpPr>
          <p:nvPr>
            <p:ph type="title" idx="4294967295"/>
          </p:nvPr>
        </p:nvSpPr>
        <p:spPr>
          <a:xfrm>
            <a:off x="657225" y="203200"/>
            <a:ext cx="10109200" cy="892175"/>
          </a:xfrm>
        </p:spPr>
        <p:txBody>
          <a:bodyPr anchor="ctr"/>
          <a:lstStyle/>
          <a:p>
            <a:pPr eaLnBrk="1" hangingPunct="1"/>
            <a:r>
              <a:rPr lang="el-GR" b="1" smtClean="0">
                <a:solidFill>
                  <a:schemeClr val="accent1"/>
                </a:solidFill>
              </a:rPr>
              <a:t>Προσφυγικό</a:t>
            </a:r>
            <a:endParaRPr lang="el-GR" sz="3400" b="1" smtClean="0">
              <a:solidFill>
                <a:schemeClr val="accent1"/>
              </a:solidFill>
              <a:latin typeface="Arial" charset="0"/>
            </a:endParaRPr>
          </a:p>
        </p:txBody>
      </p:sp>
      <p:sp>
        <p:nvSpPr>
          <p:cNvPr id="50179" name="Θέση περιεχομένου 2"/>
          <p:cNvSpPr>
            <a:spLocks noGrp="1"/>
          </p:cNvSpPr>
          <p:nvPr>
            <p:ph idx="4294967295"/>
          </p:nvPr>
        </p:nvSpPr>
        <p:spPr>
          <a:xfrm>
            <a:off x="873125" y="1087438"/>
            <a:ext cx="2736850" cy="4741862"/>
          </a:xfrm>
        </p:spPr>
        <p:txBody>
          <a:bodyPr/>
          <a:lstStyle/>
          <a:p>
            <a:pPr eaLnBrk="1" hangingPunct="1"/>
            <a:r>
              <a:rPr lang="el-GR" sz="2400" smtClean="0">
                <a:solidFill>
                  <a:srgbClr val="4F402F"/>
                </a:solidFill>
              </a:rPr>
              <a:t>Η ΠΕΔ Κρήτης αντιμετώπισε το ζήτημα με ψυχραιμία και έφτασε στην σημερινή, υποδειγματική λύση με ομοψυχία παρά τις κραυγές ορισμένων το καλοκαίρι του 2016.   </a:t>
            </a:r>
          </a:p>
        </p:txBody>
      </p:sp>
      <p:pic>
        <p:nvPicPr>
          <p:cNvPr id="50180" name="4 - Εικόνα" descr="C:\Users\Επισκέπτης\Documents\Δημος\2017\ΔΕΚΕΜΒΡΙΟΣ\12-12\ΠΡΟΣΦΥΓΙΚΟ.jpg"/>
          <p:cNvPicPr>
            <a:picLocks noChangeAspect="1" noChangeArrowheads="1"/>
          </p:cNvPicPr>
          <p:nvPr/>
        </p:nvPicPr>
        <p:blipFill>
          <a:blip r:embed="rId2"/>
          <a:srcRect/>
          <a:stretch>
            <a:fillRect/>
          </a:stretch>
        </p:blipFill>
        <p:spPr bwMode="auto">
          <a:xfrm>
            <a:off x="3802063" y="989013"/>
            <a:ext cx="7737475" cy="5110162"/>
          </a:xfrm>
          <a:prstGeom prst="rect">
            <a:avLst/>
          </a:prstGeom>
          <a:noFill/>
          <a:ln w="19050">
            <a:solidFill>
              <a:srgbClr val="4F402F"/>
            </a:solidFill>
            <a:miter lim="800000"/>
            <a:headEnd/>
            <a:tailEnd/>
          </a:ln>
        </p:spPr>
      </p:pic>
      <p:pic>
        <p:nvPicPr>
          <p:cNvPr id="50181" name="Picture 5"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1202" name="Τίτλος 1"/>
          <p:cNvSpPr>
            <a:spLocks noGrp="1"/>
          </p:cNvSpPr>
          <p:nvPr>
            <p:ph type="title" idx="4294967295"/>
          </p:nvPr>
        </p:nvSpPr>
        <p:spPr>
          <a:xfrm>
            <a:off x="620713" y="76200"/>
            <a:ext cx="10515600" cy="1325563"/>
          </a:xfrm>
        </p:spPr>
        <p:txBody>
          <a:bodyPr anchor="ctr"/>
          <a:lstStyle/>
          <a:p>
            <a:pPr eaLnBrk="1" hangingPunct="1"/>
            <a:r>
              <a:rPr lang="el-GR" b="1" smtClean="0">
                <a:solidFill>
                  <a:srgbClr val="513540"/>
                </a:solidFill>
                <a:latin typeface="Arial" charset="0"/>
              </a:rPr>
              <a:t>Χρηματοδότηση από Ιδίους Πόρους</a:t>
            </a:r>
          </a:p>
        </p:txBody>
      </p:sp>
      <p:sp>
        <p:nvSpPr>
          <p:cNvPr id="51203" name="Θέση περιεχομένου 2"/>
          <p:cNvSpPr>
            <a:spLocks noGrp="1"/>
          </p:cNvSpPr>
          <p:nvPr>
            <p:ph idx="4294967295"/>
          </p:nvPr>
        </p:nvSpPr>
        <p:spPr>
          <a:xfrm>
            <a:off x="723900" y="1122363"/>
            <a:ext cx="10668000" cy="3562350"/>
          </a:xfrm>
        </p:spPr>
        <p:txBody>
          <a:bodyPr/>
          <a:lstStyle/>
          <a:p>
            <a:pPr eaLnBrk="1" hangingPunct="1">
              <a:buFont typeface="Wingdings" pitchFamily="2" charset="2"/>
              <a:buNone/>
            </a:pPr>
            <a:endParaRPr lang="el-GR" smtClean="0">
              <a:solidFill>
                <a:srgbClr val="513540"/>
              </a:solidFill>
            </a:endParaRPr>
          </a:p>
          <a:p>
            <a:pPr eaLnBrk="1" hangingPunct="1"/>
            <a:r>
              <a:rPr lang="el-GR" smtClean="0">
                <a:solidFill>
                  <a:srgbClr val="513540"/>
                </a:solidFill>
              </a:rPr>
              <a:t>Ένα μεγάλο ποσοστό  όλων των παραπάνω χρηματοδοτήθηκε ή χρηματοδοτείται από ίδιους πόρους Δήμου Ηρακλείου, παρά το γεγονός ότι τα οικιακά δημοτικά τέλη μειώθηκαν στα επίπεδα του 2014 (και παραμένουν από τα χαμηλότερα στην χώρα) ενώ συνεχίστηκαν και οι μειώσεις σε διάφορες άλλες κατηγορίες τελών.</a:t>
            </a:r>
          </a:p>
        </p:txBody>
      </p:sp>
      <p:pic>
        <p:nvPicPr>
          <p:cNvPr id="51204"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52226" name="Τίτλος 1"/>
          <p:cNvSpPr>
            <a:spLocks noGrp="1"/>
          </p:cNvSpPr>
          <p:nvPr>
            <p:ph type="title" idx="4294967295"/>
          </p:nvPr>
        </p:nvSpPr>
        <p:spPr/>
        <p:txBody>
          <a:bodyPr anchor="ctr"/>
          <a:lstStyle/>
          <a:p>
            <a:pPr algn="ctr" eaLnBrk="1" hangingPunct="1"/>
            <a:r>
              <a:rPr lang="el-GR" sz="4000" b="1" smtClean="0">
                <a:solidFill>
                  <a:schemeClr val="accent1"/>
                </a:solidFill>
                <a:latin typeface="Arial" charset="0"/>
              </a:rPr>
              <a:t>Πορεία υλοποίησης του Τεχνικού Προγράμματος του 2017</a:t>
            </a:r>
          </a:p>
        </p:txBody>
      </p:sp>
      <p:pic>
        <p:nvPicPr>
          <p:cNvPr id="52227" name="Θέση περιεχομένου 3"/>
          <p:cNvPicPr>
            <a:picLocks noGrp="1" noChangeArrowheads="1"/>
          </p:cNvPicPr>
          <p:nvPr>
            <p:ph idx="4294967295"/>
          </p:nvPr>
        </p:nvPicPr>
        <p:blipFill>
          <a:blip r:embed="rId2"/>
          <a:srcRect/>
          <a:stretch>
            <a:fillRect/>
          </a:stretch>
        </p:blipFill>
        <p:spPr>
          <a:xfrm>
            <a:off x="790575" y="1543050"/>
            <a:ext cx="10648950" cy="4492625"/>
          </a:xfrm>
          <a:ln w="19050">
            <a:solidFill>
              <a:srgbClr val="513540"/>
            </a:solidFill>
          </a:ln>
        </p:spPr>
      </p:pic>
      <p:pic>
        <p:nvPicPr>
          <p:cNvPr id="52228" name="Picture 4"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9" name="Rectangle 5"/>
          <p:cNvSpPr>
            <a:spLocks noGrp="1" noChangeArrowheads="1"/>
          </p:cNvSpPr>
          <p:nvPr>
            <p:ph type="title"/>
          </p:nvPr>
        </p:nvSpPr>
        <p:spPr/>
        <p:txBody>
          <a:bodyPr/>
          <a:lstStyle/>
          <a:p>
            <a:pPr algn="ctr"/>
            <a:r>
              <a:rPr lang="el-GR" sz="2600" b="1" smtClean="0">
                <a:solidFill>
                  <a:schemeClr val="accent1"/>
                </a:solidFill>
                <a:latin typeface="Arial" charset="0"/>
              </a:rPr>
              <a:t>Πορεία υλοποίησης </a:t>
            </a:r>
            <a:br>
              <a:rPr lang="el-GR" sz="2600" b="1" smtClean="0">
                <a:solidFill>
                  <a:schemeClr val="accent1"/>
                </a:solidFill>
                <a:latin typeface="Arial" charset="0"/>
              </a:rPr>
            </a:br>
            <a:r>
              <a:rPr lang="el-GR" sz="2600" b="1" smtClean="0">
                <a:solidFill>
                  <a:schemeClr val="accent1"/>
                </a:solidFill>
                <a:latin typeface="Arial" charset="0"/>
              </a:rPr>
              <a:t>του Τεχνικού Προγράμματος του 2017, </a:t>
            </a:r>
            <a:r>
              <a:rPr lang="en-US" sz="2600" b="1" smtClean="0">
                <a:solidFill>
                  <a:schemeClr val="accent1"/>
                </a:solidFill>
                <a:latin typeface="Arial" charset="0"/>
              </a:rPr>
              <a:t> </a:t>
            </a:r>
            <a:r>
              <a:rPr lang="el-GR" sz="2600" b="1" smtClean="0">
                <a:solidFill>
                  <a:schemeClr val="accent1"/>
                </a:solidFill>
                <a:latin typeface="Arial" charset="0"/>
              </a:rPr>
              <a:t/>
            </a:r>
            <a:br>
              <a:rPr lang="el-GR" sz="2600" b="1" smtClean="0">
                <a:solidFill>
                  <a:schemeClr val="accent1"/>
                </a:solidFill>
                <a:latin typeface="Arial" charset="0"/>
              </a:rPr>
            </a:br>
            <a:r>
              <a:rPr lang="el-GR" sz="2600" b="1" smtClean="0">
                <a:solidFill>
                  <a:schemeClr val="accent1"/>
                </a:solidFill>
                <a:latin typeface="Arial" charset="0"/>
              </a:rPr>
              <a:t>Δημοτικής Ενότητας Ν. Αλικαρνασσού</a:t>
            </a:r>
          </a:p>
        </p:txBody>
      </p:sp>
      <p:graphicFrame>
        <p:nvGraphicFramePr>
          <p:cNvPr id="62468" name="Object 4"/>
          <p:cNvGraphicFramePr>
            <a:graphicFrameLocks noChangeAspect="1"/>
          </p:cNvGraphicFramePr>
          <p:nvPr>
            <p:ph idx="1"/>
          </p:nvPr>
        </p:nvGraphicFramePr>
        <p:xfrm>
          <a:off x="1720850" y="1600200"/>
          <a:ext cx="8712200" cy="4530725"/>
        </p:xfrm>
        <a:graphic>
          <a:graphicData uri="http://schemas.openxmlformats.org/presentationml/2006/ole">
            <p:oleObj spid="_x0000_s62468" name="Γράφημα" r:id="rId3" imgW="11791973" imgH="7172147" progId="Excel.Chart.8">
              <p:embed/>
            </p:oleObj>
          </a:graphicData>
        </a:graphic>
      </p:graphicFrame>
      <p:pic>
        <p:nvPicPr>
          <p:cNvPr id="62471" name="Picture 7" descr="Outlook-1503435426"/>
          <p:cNvPicPr>
            <a:picLocks noChangeAspect="1" noChangeArrowheads="1"/>
          </p:cNvPicPr>
          <p:nvPr/>
        </p:nvPicPr>
        <p:blipFill>
          <a:blip r:embed="rId4"/>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Τίτλος 1"/>
          <p:cNvSpPr>
            <a:spLocks noGrp="1"/>
          </p:cNvSpPr>
          <p:nvPr>
            <p:ph type="title" idx="4294967295"/>
          </p:nvPr>
        </p:nvSpPr>
        <p:spPr>
          <a:xfrm>
            <a:off x="609600" y="392113"/>
            <a:ext cx="10668000" cy="1139825"/>
          </a:xfrm>
        </p:spPr>
        <p:txBody>
          <a:bodyPr anchor="ctr"/>
          <a:lstStyle/>
          <a:p>
            <a:pPr algn="ctr"/>
            <a:r>
              <a:rPr lang="el-GR" sz="3400" b="1" smtClean="0">
                <a:solidFill>
                  <a:schemeClr val="accent1"/>
                </a:solidFill>
                <a:latin typeface="Arial" charset="0"/>
              </a:rPr>
              <a:t>Πορεία υλοποίησης </a:t>
            </a:r>
            <a:br>
              <a:rPr lang="el-GR" sz="3400" b="1" smtClean="0">
                <a:solidFill>
                  <a:schemeClr val="accent1"/>
                </a:solidFill>
                <a:latin typeface="Arial" charset="0"/>
              </a:rPr>
            </a:br>
            <a:r>
              <a:rPr lang="el-GR" sz="3400" b="1" smtClean="0">
                <a:solidFill>
                  <a:schemeClr val="accent1"/>
                </a:solidFill>
                <a:latin typeface="Arial" charset="0"/>
              </a:rPr>
              <a:t>του Τεχνικού Προγράμματος του 2017, </a:t>
            </a:r>
            <a:r>
              <a:rPr lang="en-US" sz="3400" b="1" smtClean="0">
                <a:solidFill>
                  <a:schemeClr val="accent1"/>
                </a:solidFill>
                <a:latin typeface="Arial" charset="0"/>
              </a:rPr>
              <a:t> </a:t>
            </a:r>
            <a:r>
              <a:rPr lang="el-GR" sz="3400" b="1" smtClean="0">
                <a:solidFill>
                  <a:schemeClr val="accent1"/>
                </a:solidFill>
                <a:latin typeface="Arial" charset="0"/>
              </a:rPr>
              <a:t/>
            </a:r>
            <a:br>
              <a:rPr lang="el-GR" sz="3400" b="1" smtClean="0">
                <a:solidFill>
                  <a:schemeClr val="accent1"/>
                </a:solidFill>
                <a:latin typeface="Arial" charset="0"/>
              </a:rPr>
            </a:br>
            <a:r>
              <a:rPr lang="el-GR" sz="3400" b="1" smtClean="0">
                <a:solidFill>
                  <a:schemeClr val="accent1"/>
                </a:solidFill>
                <a:latin typeface="Arial" charset="0"/>
              </a:rPr>
              <a:t>Περιφερειακών Δημοτικών Ενοτήτων</a:t>
            </a:r>
            <a:r>
              <a:rPr lang="en-US" sz="3400" b="1" smtClean="0"/>
              <a:t> </a:t>
            </a:r>
            <a:endParaRPr lang="el-GR" sz="3400" b="1" smtClean="0"/>
          </a:p>
        </p:txBody>
      </p:sp>
      <p:pic>
        <p:nvPicPr>
          <p:cNvPr id="63490" name="5 - Θέση περιεχομένου"/>
          <p:cNvPicPr>
            <a:picLocks noGrp="1" noChangeArrowheads="1"/>
          </p:cNvPicPr>
          <p:nvPr>
            <p:ph idx="4294967295"/>
          </p:nvPr>
        </p:nvPicPr>
        <p:blipFill>
          <a:blip r:embed="rId2"/>
          <a:srcRect/>
          <a:stretch>
            <a:fillRect/>
          </a:stretch>
        </p:blipFill>
        <p:spPr>
          <a:xfrm>
            <a:off x="685800" y="1771650"/>
            <a:ext cx="10820400" cy="4340225"/>
          </a:xfrm>
          <a:ln w="19050">
            <a:solidFill>
              <a:srgbClr val="513540"/>
            </a:solidFill>
          </a:ln>
        </p:spPr>
      </p:pic>
      <p:pic>
        <p:nvPicPr>
          <p:cNvPr id="63492" name="Picture 4"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4514" name="Τίτλος 1"/>
          <p:cNvSpPr>
            <a:spLocks noGrp="1"/>
          </p:cNvSpPr>
          <p:nvPr>
            <p:ph type="title" idx="4294967295"/>
          </p:nvPr>
        </p:nvSpPr>
        <p:spPr>
          <a:xfrm>
            <a:off x="573088" y="228600"/>
            <a:ext cx="10528300" cy="828675"/>
          </a:xfrm>
        </p:spPr>
        <p:txBody>
          <a:bodyPr anchor="ctr"/>
          <a:lstStyle/>
          <a:p>
            <a:pPr eaLnBrk="1" hangingPunct="1"/>
            <a:r>
              <a:rPr lang="el-GR" b="1" smtClean="0">
                <a:solidFill>
                  <a:srgbClr val="452E1F"/>
                </a:solidFill>
                <a:latin typeface="Arial" charset="0"/>
              </a:rPr>
              <a:t>Άλλα Έργα και Παρεμβάσεις</a:t>
            </a:r>
            <a:r>
              <a:rPr lang="el-GR" b="1" smtClean="0">
                <a:solidFill>
                  <a:srgbClr val="452E1F"/>
                </a:solidFill>
              </a:rPr>
              <a:t> </a:t>
            </a:r>
          </a:p>
        </p:txBody>
      </p:sp>
      <p:sp>
        <p:nvSpPr>
          <p:cNvPr id="64515" name="6 - Θέση κειμένου"/>
          <p:cNvSpPr>
            <a:spLocks noGrp="1"/>
          </p:cNvSpPr>
          <p:nvPr>
            <p:ph type="body" idx="4294967295"/>
          </p:nvPr>
        </p:nvSpPr>
        <p:spPr>
          <a:xfrm>
            <a:off x="676275" y="1612900"/>
            <a:ext cx="4856163" cy="409575"/>
          </a:xfrm>
        </p:spPr>
        <p:txBody>
          <a:bodyPr anchor="b"/>
          <a:lstStyle/>
          <a:p>
            <a:pPr marL="0" indent="0" algn="ctr" eaLnBrk="1" hangingPunct="1">
              <a:buFont typeface="Wingdings" pitchFamily="2" charset="2"/>
              <a:buNone/>
            </a:pPr>
            <a:r>
              <a:rPr lang="el-GR" sz="2400" b="1" smtClean="0"/>
              <a:t>Πριν</a:t>
            </a:r>
          </a:p>
        </p:txBody>
      </p:sp>
      <p:sp>
        <p:nvSpPr>
          <p:cNvPr id="64516" name="Θέση περιεχομένου 2"/>
          <p:cNvSpPr>
            <a:spLocks noGrp="1"/>
          </p:cNvSpPr>
          <p:nvPr>
            <p:ph sz="half" idx="4294967295"/>
          </p:nvPr>
        </p:nvSpPr>
        <p:spPr>
          <a:xfrm>
            <a:off x="839788" y="960438"/>
            <a:ext cx="9699625" cy="542925"/>
          </a:xfrm>
        </p:spPr>
        <p:txBody>
          <a:bodyPr/>
          <a:lstStyle/>
          <a:p>
            <a:pPr eaLnBrk="1" hangingPunct="1"/>
            <a:r>
              <a:rPr lang="el-GR" sz="2800" smtClean="0"/>
              <a:t>Αποκατάσταση Πρανούς στην Οδό Μνησικλή	</a:t>
            </a:r>
          </a:p>
        </p:txBody>
      </p:sp>
      <p:sp>
        <p:nvSpPr>
          <p:cNvPr id="64517" name="7 - Θέση κειμένου"/>
          <p:cNvSpPr>
            <a:spLocks noGrp="1"/>
          </p:cNvSpPr>
          <p:nvPr>
            <p:ph type="body" sz="quarter" idx="4294967295"/>
          </p:nvPr>
        </p:nvSpPr>
        <p:spPr>
          <a:xfrm>
            <a:off x="6967538" y="1517650"/>
            <a:ext cx="4205287" cy="501650"/>
          </a:xfrm>
        </p:spPr>
        <p:txBody>
          <a:bodyPr anchor="b"/>
          <a:lstStyle/>
          <a:p>
            <a:pPr marL="0" indent="0" algn="ctr" eaLnBrk="1" hangingPunct="1">
              <a:buFont typeface="Wingdings" pitchFamily="2" charset="2"/>
              <a:buNone/>
            </a:pPr>
            <a:r>
              <a:rPr lang="el-GR" sz="2400" b="1" smtClean="0"/>
              <a:t>Μετά</a:t>
            </a:r>
          </a:p>
        </p:txBody>
      </p:sp>
      <p:pic>
        <p:nvPicPr>
          <p:cNvPr id="64518" name="4 - Εικόνα" descr="C:\Users\Επισκέπτης\Documents\Δημος\2017\ΑΠΟΛΟΓΙΣΜΟΣ 2017\PHOTO\ΕΡΓΑ\ΠΡΑΝΕΣ ΚΟΡΩΝΗ - ΜΑΓΑΡΑ\Φ2 (ΠΡΙΝ).jpg"/>
          <p:cNvPicPr>
            <a:picLocks noChangeAspect="1" noChangeArrowheads="1"/>
          </p:cNvPicPr>
          <p:nvPr/>
        </p:nvPicPr>
        <p:blipFill>
          <a:blip r:embed="rId2"/>
          <a:srcRect/>
          <a:stretch>
            <a:fillRect/>
          </a:stretch>
        </p:blipFill>
        <p:spPr bwMode="auto">
          <a:xfrm>
            <a:off x="646113" y="2055813"/>
            <a:ext cx="4891087" cy="4037012"/>
          </a:xfrm>
          <a:prstGeom prst="rect">
            <a:avLst/>
          </a:prstGeom>
          <a:noFill/>
          <a:ln w="19050">
            <a:solidFill>
              <a:srgbClr val="513540"/>
            </a:solidFill>
            <a:miter lim="800000"/>
            <a:headEnd/>
            <a:tailEnd/>
          </a:ln>
        </p:spPr>
      </p:pic>
      <p:pic>
        <p:nvPicPr>
          <p:cNvPr id="64519" name="5 - Εικόνα" descr="C:\Users\Επισκέπτης\Documents\Δημος\2017\ΑΠΟΛΟΓΙΣΜΟΣ 2017\PHOTO\ΕΡΓΑ\ΠΡΑΝΕΣ ΚΟΡΩΝΗ - ΜΑΓΑΡΑ\Φ2 (ΜΕΤΑ).jpg"/>
          <p:cNvPicPr>
            <a:picLocks noChangeAspect="1" noChangeArrowheads="1"/>
          </p:cNvPicPr>
          <p:nvPr/>
        </p:nvPicPr>
        <p:blipFill>
          <a:blip r:embed="rId3"/>
          <a:srcRect/>
          <a:stretch>
            <a:fillRect/>
          </a:stretch>
        </p:blipFill>
        <p:spPr bwMode="auto">
          <a:xfrm>
            <a:off x="6613525" y="2070100"/>
            <a:ext cx="4911725" cy="4033838"/>
          </a:xfrm>
          <a:prstGeom prst="rect">
            <a:avLst/>
          </a:prstGeom>
          <a:noFill/>
          <a:ln w="19050">
            <a:solidFill>
              <a:srgbClr val="513540"/>
            </a:solidFill>
            <a:miter lim="800000"/>
            <a:headEnd/>
            <a:tailEnd/>
          </a:ln>
        </p:spPr>
      </p:pic>
      <p:pic>
        <p:nvPicPr>
          <p:cNvPr id="64520" name="Picture 8" descr="Outlook-1503435426"/>
          <p:cNvPicPr>
            <a:picLocks noChangeAspect="1" noChangeArrowheads="1"/>
          </p:cNvPicPr>
          <p:nvPr/>
        </p:nvPicPr>
        <p:blipFill>
          <a:blip r:embed="rId4"/>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8434" name="Τίτλος 1"/>
          <p:cNvSpPr>
            <a:spLocks noGrp="1"/>
          </p:cNvSpPr>
          <p:nvPr>
            <p:ph type="title" idx="4294967295"/>
          </p:nvPr>
        </p:nvSpPr>
        <p:spPr>
          <a:xfrm>
            <a:off x="763588" y="355600"/>
            <a:ext cx="9980612" cy="1071563"/>
          </a:xfrm>
        </p:spPr>
        <p:txBody>
          <a:bodyPr anchor="ctr"/>
          <a:lstStyle/>
          <a:p>
            <a:pPr eaLnBrk="1" hangingPunct="1"/>
            <a:r>
              <a:rPr lang="el-GR" b="1" smtClean="0">
                <a:solidFill>
                  <a:srgbClr val="513540"/>
                </a:solidFill>
                <a:latin typeface="Arial" charset="0"/>
              </a:rPr>
              <a:t>Με μεγάλα έργα και αναπλάσεις</a:t>
            </a:r>
          </a:p>
        </p:txBody>
      </p:sp>
      <p:sp>
        <p:nvSpPr>
          <p:cNvPr id="18435" name="Θέση περιεχομένου 1"/>
          <p:cNvSpPr>
            <a:spLocks noGrp="1"/>
          </p:cNvSpPr>
          <p:nvPr>
            <p:ph idx="4294967295"/>
          </p:nvPr>
        </p:nvSpPr>
        <p:spPr/>
        <p:txBody>
          <a:bodyPr/>
          <a:lstStyle/>
          <a:p>
            <a:pPr eaLnBrk="1" hangingPunct="1"/>
            <a:r>
              <a:rPr lang="el-GR" smtClean="0">
                <a:solidFill>
                  <a:srgbClr val="4F402F"/>
                </a:solidFill>
              </a:rPr>
              <a:t>Η Ανάπλαση του Ιστορικού Κέντρου έχει ήδη ξεκινήσει και εκτός απροόπτου, μέχρι το τέλος του 2018 το μεγαλύτερο κομμάτι της θα έχει παραδοθεί στο κοινό. </a:t>
            </a:r>
          </a:p>
          <a:p>
            <a:pPr eaLnBrk="1" hangingPunct="1">
              <a:buFont typeface="Wingdings" pitchFamily="2" charset="2"/>
              <a:buNone/>
            </a:pPr>
            <a:endParaRPr lang="el-GR" smtClean="0">
              <a:solidFill>
                <a:srgbClr val="4F402F"/>
              </a:solidFill>
            </a:endParaRPr>
          </a:p>
          <a:p>
            <a:pPr eaLnBrk="1" hangingPunct="1"/>
            <a:r>
              <a:rPr lang="el-GR" smtClean="0">
                <a:solidFill>
                  <a:srgbClr val="4F402F"/>
                </a:solidFill>
              </a:rPr>
              <a:t>Η έναρξη των εργασιών συνδυάστηκε με μια σειρά από κυκλοφοριακές ρυθμίσεις, καθώς και με την λειτουργία των </a:t>
            </a:r>
            <a:r>
              <a:rPr lang="en-US" smtClean="0">
                <a:solidFill>
                  <a:srgbClr val="4F402F"/>
                </a:solidFill>
              </a:rPr>
              <a:t>City Bus</a:t>
            </a:r>
            <a:r>
              <a:rPr lang="el-GR" smtClean="0">
                <a:solidFill>
                  <a:srgbClr val="4F402F"/>
                </a:solidFill>
              </a:rPr>
              <a:t>, σε συνεργασία με το ΚΤΕΛ, οι οποίες μέχρι στιγμής κρίνονται απολύτως επιτυχείς. </a:t>
            </a:r>
          </a:p>
          <a:p>
            <a:pPr eaLnBrk="1" hangingPunct="1"/>
            <a:endParaRPr lang="el-GR" smtClean="0">
              <a:solidFill>
                <a:srgbClr val="4F402F"/>
              </a:solidFill>
            </a:endParaRPr>
          </a:p>
          <a:p>
            <a:pPr eaLnBrk="1" hangingPunct="1"/>
            <a:endParaRPr lang="el-GR" smtClean="0">
              <a:solidFill>
                <a:srgbClr val="4F402F"/>
              </a:solidFill>
            </a:endParaRPr>
          </a:p>
        </p:txBody>
      </p:sp>
      <p:pic>
        <p:nvPicPr>
          <p:cNvPr id="18436"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5538" name="1 - Τίτλος"/>
          <p:cNvSpPr>
            <a:spLocks noGrp="1"/>
          </p:cNvSpPr>
          <p:nvPr>
            <p:ph type="title" idx="4294967295"/>
          </p:nvPr>
        </p:nvSpPr>
        <p:spPr>
          <a:xfrm flipV="1">
            <a:off x="865188" y="287338"/>
            <a:ext cx="10510837" cy="71437"/>
          </a:xfrm>
        </p:spPr>
        <p:txBody>
          <a:bodyPr anchor="ctr"/>
          <a:lstStyle/>
          <a:p>
            <a:pPr eaLnBrk="1" hangingPunct="1"/>
            <a:endParaRPr lang="el-GR" sz="3800" b="1" smtClean="0">
              <a:solidFill>
                <a:srgbClr val="452E1F"/>
              </a:solidFill>
            </a:endParaRPr>
          </a:p>
        </p:txBody>
      </p:sp>
      <p:sp>
        <p:nvSpPr>
          <p:cNvPr id="65539" name="2 - Θέση περιεχομένου"/>
          <p:cNvSpPr>
            <a:spLocks noGrp="1"/>
          </p:cNvSpPr>
          <p:nvPr>
            <p:ph idx="4294967295"/>
          </p:nvPr>
        </p:nvSpPr>
        <p:spPr>
          <a:xfrm>
            <a:off x="609600" y="1600200"/>
            <a:ext cx="4189413" cy="2320925"/>
          </a:xfrm>
        </p:spPr>
        <p:txBody>
          <a:bodyPr/>
          <a:lstStyle/>
          <a:p>
            <a:pPr eaLnBrk="1" hangingPunct="1"/>
            <a:r>
              <a:rPr lang="el-GR" sz="3200" smtClean="0">
                <a:solidFill>
                  <a:srgbClr val="513540"/>
                </a:solidFill>
              </a:rPr>
              <a:t>Κατασκευή Ικάριου γηπέδου στη Νέα Αλικαρνασσό</a:t>
            </a:r>
          </a:p>
        </p:txBody>
      </p:sp>
      <p:pic>
        <p:nvPicPr>
          <p:cNvPr id="65540" name="5 - Εικόνα" descr="C:\Users\Επισκέπτης\Documents\Δημος\2017\ΑΠΟΛΟΓΙΣΜΟΣ 2017\PHOTO\ΕΡΓΑ\ΙΚΑΡΙΟ\1.jpg"/>
          <p:cNvPicPr>
            <a:picLocks noChangeAspect="1" noChangeArrowheads="1"/>
          </p:cNvPicPr>
          <p:nvPr/>
        </p:nvPicPr>
        <p:blipFill>
          <a:blip r:embed="rId2"/>
          <a:srcRect/>
          <a:stretch>
            <a:fillRect/>
          </a:stretch>
        </p:blipFill>
        <p:spPr bwMode="auto">
          <a:xfrm>
            <a:off x="6072188" y="279400"/>
            <a:ext cx="5045075" cy="5840413"/>
          </a:xfrm>
          <a:prstGeom prst="rect">
            <a:avLst/>
          </a:prstGeom>
          <a:noFill/>
          <a:ln w="19050">
            <a:solidFill>
              <a:srgbClr val="513540"/>
            </a:solidFill>
            <a:miter lim="800000"/>
            <a:headEnd/>
            <a:tailEnd/>
          </a:ln>
        </p:spPr>
      </p:pic>
      <p:pic>
        <p:nvPicPr>
          <p:cNvPr id="65541" name="Picture 5"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66562" name="5 - Εικόνα" descr="C:\Users\Επισκέπτης\Documents\Δημος\2017\ΑΠΟΛΟΓΙΣΜΟΣ 2017\PHOTO\ΕΡΓΑ\ΒΑΣΙΛΙΚΗ ΤΟΥ ΑΓΙΟΥ ΜΑΡΚΟΥ.jpg"/>
          <p:cNvPicPr>
            <a:picLocks noChangeAspect="1" noChangeArrowheads="1"/>
          </p:cNvPicPr>
          <p:nvPr/>
        </p:nvPicPr>
        <p:blipFill>
          <a:blip r:embed="rId2"/>
          <a:srcRect l="3316" r="3078" b="3050"/>
          <a:stretch>
            <a:fillRect/>
          </a:stretch>
        </p:blipFill>
        <p:spPr bwMode="auto">
          <a:xfrm>
            <a:off x="6332538" y="317500"/>
            <a:ext cx="5146675" cy="5792788"/>
          </a:xfrm>
          <a:prstGeom prst="rect">
            <a:avLst/>
          </a:prstGeom>
          <a:noFill/>
          <a:ln w="19050">
            <a:solidFill>
              <a:srgbClr val="513540"/>
            </a:solidFill>
            <a:miter lim="800000"/>
            <a:headEnd/>
            <a:tailEnd/>
          </a:ln>
        </p:spPr>
      </p:pic>
      <p:sp>
        <p:nvSpPr>
          <p:cNvPr id="66563" name="2 - Θέση περιεχομένου"/>
          <p:cNvSpPr>
            <a:spLocks/>
          </p:cNvSpPr>
          <p:nvPr/>
        </p:nvSpPr>
        <p:spPr bwMode="auto">
          <a:xfrm>
            <a:off x="609600" y="1600200"/>
            <a:ext cx="3567113" cy="2409825"/>
          </a:xfrm>
          <a:prstGeom prst="rect">
            <a:avLst/>
          </a:prstGeom>
          <a:noFill/>
          <a:ln w="9525">
            <a:noFill/>
            <a:miter lim="800000"/>
            <a:headEnd/>
            <a:tailEnd/>
          </a:ln>
        </p:spPr>
        <p:txBody>
          <a:bodyPr/>
          <a:lstStyle/>
          <a:p>
            <a:pPr marL="342900" indent="-342900">
              <a:spcBef>
                <a:spcPct val="20000"/>
              </a:spcBef>
              <a:buClr>
                <a:schemeClr val="accent1"/>
              </a:buClr>
              <a:buSzPct val="65000"/>
              <a:buFont typeface="Wingdings" pitchFamily="2" charset="2"/>
              <a:buChar char="n"/>
            </a:pPr>
            <a:r>
              <a:rPr lang="el-GR" sz="3200">
                <a:solidFill>
                  <a:srgbClr val="513540"/>
                </a:solidFill>
              </a:rPr>
              <a:t>Αποκατάσταση Βασιλικής του Αγίου Μάρκου</a:t>
            </a:r>
          </a:p>
        </p:txBody>
      </p:sp>
      <p:pic>
        <p:nvPicPr>
          <p:cNvPr id="66564" name="Picture 4"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7586" name="1 - Τίτλος"/>
          <p:cNvSpPr>
            <a:spLocks noGrp="1"/>
          </p:cNvSpPr>
          <p:nvPr>
            <p:ph type="title" idx="4294967295"/>
          </p:nvPr>
        </p:nvSpPr>
        <p:spPr>
          <a:xfrm>
            <a:off x="611188" y="277813"/>
            <a:ext cx="10007600" cy="657225"/>
          </a:xfrm>
        </p:spPr>
        <p:txBody>
          <a:bodyPr anchor="ctr"/>
          <a:lstStyle/>
          <a:p>
            <a:pPr algn="just" eaLnBrk="1" hangingPunct="1"/>
            <a:r>
              <a:rPr lang="el-GR" sz="3200" b="1" smtClean="0">
                <a:solidFill>
                  <a:schemeClr val="accent1"/>
                </a:solidFill>
                <a:latin typeface="Arial" charset="0"/>
              </a:rPr>
              <a:t>Υποδομές ΑΜΕΑ</a:t>
            </a:r>
          </a:p>
        </p:txBody>
      </p:sp>
      <p:sp>
        <p:nvSpPr>
          <p:cNvPr id="67587" name="5 - Θέση κειμένου"/>
          <p:cNvSpPr>
            <a:spLocks noGrp="1"/>
          </p:cNvSpPr>
          <p:nvPr>
            <p:ph type="body" idx="4294967295"/>
          </p:nvPr>
        </p:nvSpPr>
        <p:spPr>
          <a:xfrm>
            <a:off x="611188" y="1139825"/>
            <a:ext cx="5005387" cy="1035050"/>
          </a:xfrm>
        </p:spPr>
        <p:txBody>
          <a:bodyPr anchor="b"/>
          <a:lstStyle/>
          <a:p>
            <a:pPr marL="0" indent="0" algn="ctr" eaLnBrk="1" hangingPunct="1">
              <a:buFont typeface="Wingdings" pitchFamily="2" charset="2"/>
              <a:buNone/>
            </a:pPr>
            <a:r>
              <a:rPr lang="el-GR" sz="2400" b="1" smtClean="0">
                <a:solidFill>
                  <a:srgbClr val="4F402F"/>
                </a:solidFill>
              </a:rPr>
              <a:t>Τοποθέτηση της πρώτης κούνιας ΑΜΕΑ στην Κρήτη – Καράβολας</a:t>
            </a:r>
          </a:p>
        </p:txBody>
      </p:sp>
      <p:sp>
        <p:nvSpPr>
          <p:cNvPr id="67588" name="7 - Θέση κειμένου"/>
          <p:cNvSpPr>
            <a:spLocks noGrp="1"/>
          </p:cNvSpPr>
          <p:nvPr>
            <p:ph type="body" sz="quarter" idx="4294967295"/>
          </p:nvPr>
        </p:nvSpPr>
        <p:spPr>
          <a:xfrm>
            <a:off x="6197600" y="1127125"/>
            <a:ext cx="5232400" cy="1133475"/>
          </a:xfrm>
        </p:spPr>
        <p:txBody>
          <a:bodyPr anchor="b"/>
          <a:lstStyle/>
          <a:p>
            <a:pPr marL="0" indent="0" algn="ctr" eaLnBrk="1" hangingPunct="1">
              <a:buFont typeface="Wingdings" pitchFamily="2" charset="2"/>
              <a:buNone/>
            </a:pPr>
            <a:r>
              <a:rPr lang="el-GR" sz="2600" b="1" smtClean="0">
                <a:solidFill>
                  <a:srgbClr val="4F402F"/>
                </a:solidFill>
              </a:rPr>
              <a:t>Τοποθέτηση συσκευής αυτόνομης πρόσβασης στη θάλασσα – Ακτή  Καρτερού</a:t>
            </a:r>
          </a:p>
        </p:txBody>
      </p:sp>
      <p:pic>
        <p:nvPicPr>
          <p:cNvPr id="67589" name="9 - Θέση περιεχομένου" descr="C:\Users\Επισκέπτης\Documents\Δημος\2017\ΑΠΟΛΟΓΙΣΜΟΣ 2017\PHOTO\ΕΡΓΑ\ΑΜΕΑ\KOYNIA ΑΜΕΑ.jpg"/>
          <p:cNvPicPr>
            <a:picLocks noGrp="1"/>
          </p:cNvPicPr>
          <p:nvPr>
            <p:ph sz="half" idx="4294967295"/>
          </p:nvPr>
        </p:nvPicPr>
        <p:blipFill>
          <a:blip r:embed="rId2"/>
          <a:srcRect/>
          <a:stretch>
            <a:fillRect/>
          </a:stretch>
        </p:blipFill>
        <p:spPr>
          <a:xfrm>
            <a:off x="657225" y="2200275"/>
            <a:ext cx="5218113" cy="3887788"/>
          </a:xfrm>
          <a:ln w="19050">
            <a:solidFill>
              <a:srgbClr val="4F402F"/>
            </a:solidFill>
          </a:ln>
        </p:spPr>
      </p:pic>
      <p:pic>
        <p:nvPicPr>
          <p:cNvPr id="67590" name="11 - Θέση περιεχομένου" descr="C:\Users\Επισκέπτης\Documents\Δημος\2017\ΑΠΟΛΟΓΙΣΜΟΣ 2017\PHOTO\ΕΡΓΑ\ΑΜΕΑ\ΡΑΜΠΑ ΑΜΕΑ ΚΑΡΤΕΡΟΣ f2.jpg"/>
          <p:cNvPicPr>
            <a:picLocks noGrp="1"/>
          </p:cNvPicPr>
          <p:nvPr>
            <p:ph sz="quarter" idx="4294967295"/>
          </p:nvPr>
        </p:nvPicPr>
        <p:blipFill>
          <a:blip r:embed="rId3"/>
          <a:srcRect/>
          <a:stretch>
            <a:fillRect/>
          </a:stretch>
        </p:blipFill>
        <p:spPr>
          <a:xfrm>
            <a:off x="6249988" y="2219325"/>
            <a:ext cx="5294312" cy="3865563"/>
          </a:xfrm>
          <a:ln w="19050">
            <a:solidFill>
              <a:srgbClr val="4F402F"/>
            </a:solidFill>
          </a:ln>
        </p:spPr>
      </p:pic>
      <p:pic>
        <p:nvPicPr>
          <p:cNvPr id="67591" name="Picture 7" descr="Outlook-1503435426"/>
          <p:cNvPicPr>
            <a:picLocks noChangeAspect="1" noChangeArrowheads="1"/>
          </p:cNvPicPr>
          <p:nvPr/>
        </p:nvPicPr>
        <p:blipFill>
          <a:blip r:embed="rId4"/>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8610" name="Τίτλος 1"/>
          <p:cNvSpPr>
            <a:spLocks noGrp="1"/>
          </p:cNvSpPr>
          <p:nvPr>
            <p:ph type="title" idx="4294967295"/>
          </p:nvPr>
        </p:nvSpPr>
        <p:spPr>
          <a:xfrm>
            <a:off x="609600" y="0"/>
            <a:ext cx="10972800" cy="1038225"/>
          </a:xfrm>
        </p:spPr>
        <p:txBody>
          <a:bodyPr anchor="ctr"/>
          <a:lstStyle/>
          <a:p>
            <a:pPr eaLnBrk="1" hangingPunct="1"/>
            <a:r>
              <a:rPr lang="el-GR" b="1" smtClean="0">
                <a:solidFill>
                  <a:schemeClr val="accent1"/>
                </a:solidFill>
              </a:rPr>
              <a:t>Συμπερασματικά</a:t>
            </a:r>
          </a:p>
        </p:txBody>
      </p:sp>
      <p:sp>
        <p:nvSpPr>
          <p:cNvPr id="68611" name="Θέση περιεχομένου 2"/>
          <p:cNvSpPr>
            <a:spLocks noGrp="1"/>
          </p:cNvSpPr>
          <p:nvPr>
            <p:ph idx="4294967295"/>
          </p:nvPr>
        </p:nvSpPr>
        <p:spPr>
          <a:xfrm>
            <a:off x="800100" y="911225"/>
            <a:ext cx="10515600" cy="5103813"/>
          </a:xfrm>
        </p:spPr>
        <p:txBody>
          <a:bodyPr/>
          <a:lstStyle/>
          <a:p>
            <a:pPr eaLnBrk="1" hangingPunct="1"/>
            <a:r>
              <a:rPr lang="el-GR" b="1" smtClean="0"/>
              <a:t>Σπάνια μια δημοτική αρχή έχει πετύχει όσα εμείς στην πρώτη της θητεία. </a:t>
            </a:r>
          </a:p>
          <a:p>
            <a:pPr eaLnBrk="1" hangingPunct="1"/>
            <a:r>
              <a:rPr lang="el-GR" b="1" smtClean="0"/>
              <a:t>Σε πείσμα όσων προβλέπουν κάθε μέρα εδώ και τέσσερα χρόνια την διάλυσή μας:</a:t>
            </a:r>
          </a:p>
          <a:p>
            <a:pPr eaLnBrk="1" hangingPunct="1"/>
            <a:r>
              <a:rPr lang="el-GR" b="1" smtClean="0"/>
              <a:t>Είμαστε εδώ.</a:t>
            </a:r>
          </a:p>
          <a:p>
            <a:pPr eaLnBrk="1" hangingPunct="1"/>
            <a:r>
              <a:rPr lang="el-GR" b="1" smtClean="0"/>
              <a:t>Είμαστε ενωμένοι.</a:t>
            </a:r>
          </a:p>
          <a:p>
            <a:pPr eaLnBrk="1" hangingPunct="1"/>
            <a:r>
              <a:rPr lang="el-GR" b="1" smtClean="0"/>
              <a:t>Εφαρμόζουμε το πρόγραμμα μας.</a:t>
            </a:r>
          </a:p>
          <a:p>
            <a:pPr eaLnBrk="1" hangingPunct="1"/>
            <a:r>
              <a:rPr lang="el-GR" b="1" smtClean="0"/>
              <a:t> Αλλάζουμε την πόλη προς το καλύτερο.</a:t>
            </a:r>
            <a:r>
              <a:rPr lang="el-GR" smtClean="0"/>
              <a:t> </a:t>
            </a:r>
          </a:p>
          <a:p>
            <a:pPr eaLnBrk="1" hangingPunct="1"/>
            <a:r>
              <a:rPr lang="el-GR" b="1" smtClean="0"/>
              <a:t>Η μόνη αξιολόγηση που μας ενδιαφέρει είναι αυτή των δημοτών.</a:t>
            </a:r>
          </a:p>
        </p:txBody>
      </p:sp>
      <p:pic>
        <p:nvPicPr>
          <p:cNvPr id="68612"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69634" name="Τίτλος 1"/>
          <p:cNvSpPr>
            <a:spLocks noGrp="1"/>
          </p:cNvSpPr>
          <p:nvPr>
            <p:ph type="title" idx="4294967295"/>
          </p:nvPr>
        </p:nvSpPr>
        <p:spPr>
          <a:xfrm>
            <a:off x="812800" y="322263"/>
            <a:ext cx="10515600" cy="1223962"/>
          </a:xfrm>
        </p:spPr>
        <p:txBody>
          <a:bodyPr anchor="ctr"/>
          <a:lstStyle/>
          <a:p>
            <a:pPr algn="ctr" eaLnBrk="1" hangingPunct="1"/>
            <a:r>
              <a:rPr lang="el-GR" b="1" smtClean="0">
                <a:solidFill>
                  <a:schemeClr val="accent1"/>
                </a:solidFill>
              </a:rPr>
              <a:t>Ευχαριστώ</a:t>
            </a:r>
            <a:endParaRPr lang="el-GR" smtClean="0">
              <a:solidFill>
                <a:schemeClr val="accent1"/>
              </a:solidFill>
            </a:endParaRPr>
          </a:p>
        </p:txBody>
      </p:sp>
      <p:sp>
        <p:nvSpPr>
          <p:cNvPr id="69635" name="Θέση περιεχομένου 2"/>
          <p:cNvSpPr>
            <a:spLocks noGrp="1"/>
          </p:cNvSpPr>
          <p:nvPr>
            <p:ph idx="4294967295"/>
          </p:nvPr>
        </p:nvSpPr>
        <p:spPr>
          <a:xfrm>
            <a:off x="838200" y="1755775"/>
            <a:ext cx="10515600" cy="4106863"/>
          </a:xfrm>
        </p:spPr>
        <p:txBody>
          <a:bodyPr/>
          <a:lstStyle/>
          <a:p>
            <a:pPr algn="just" eaLnBrk="1" hangingPunct="1"/>
            <a:r>
              <a:rPr lang="el-GR" b="1" smtClean="0"/>
              <a:t>Τους εργαζομένους του Δήμου Ηρακλείου.</a:t>
            </a:r>
          </a:p>
          <a:p>
            <a:pPr algn="just" eaLnBrk="1" hangingPunct="1"/>
            <a:r>
              <a:rPr lang="el-GR" b="1" smtClean="0"/>
              <a:t>Τους συνεργάτες μου, τα μέλη της δημοτικής αρχής  και όλα τα μέλη της Δύναμης Πολιτών, εκλεγμένα ή μη. </a:t>
            </a:r>
          </a:p>
          <a:p>
            <a:pPr algn="just" eaLnBrk="1" hangingPunct="1"/>
            <a:r>
              <a:rPr lang="el-GR" b="1" smtClean="0"/>
              <a:t>Τους κοινωνικούς μας εταίρους. </a:t>
            </a:r>
          </a:p>
          <a:p>
            <a:pPr algn="just" eaLnBrk="1" hangingPunct="1"/>
            <a:r>
              <a:rPr lang="el-GR" b="1" smtClean="0"/>
              <a:t>Τις παρατάξεις της Αντιπολίτευσης. </a:t>
            </a:r>
          </a:p>
          <a:p>
            <a:pPr algn="just" eaLnBrk="1" hangingPunct="1"/>
            <a:r>
              <a:rPr lang="el-GR" b="1" smtClean="0"/>
              <a:t>Τους δημότες για την στήριξη καθώς και για την κριτική τους. </a:t>
            </a:r>
            <a:endParaRPr lang="el-GR" smtClean="0"/>
          </a:p>
        </p:txBody>
      </p:sp>
      <p:pic>
        <p:nvPicPr>
          <p:cNvPr id="69636"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70658" name="Θέση περιεχομένου 2"/>
          <p:cNvSpPr>
            <a:spLocks noGrp="1"/>
          </p:cNvSpPr>
          <p:nvPr>
            <p:ph idx="4294967295"/>
          </p:nvPr>
        </p:nvSpPr>
        <p:spPr>
          <a:xfrm>
            <a:off x="508000" y="584200"/>
            <a:ext cx="9369425" cy="5516563"/>
          </a:xfrm>
        </p:spPr>
        <p:txBody>
          <a:bodyPr/>
          <a:lstStyle/>
          <a:p>
            <a:pPr marL="0" indent="0" algn="ctr" eaLnBrk="1" hangingPunct="1">
              <a:buFont typeface="Wingdings" pitchFamily="2" charset="2"/>
              <a:buNone/>
            </a:pPr>
            <a:r>
              <a:rPr lang="el-GR" sz="2800" b="1" smtClean="0">
                <a:solidFill>
                  <a:srgbClr val="4F402F"/>
                </a:solidFill>
              </a:rPr>
              <a:t>Συνεχίζουμε για να ολοκληρώσουμε αυτά που έχουμε ξεκινήσει και να πετύχουμε αυτά που έχουμε οραματιστεί. </a:t>
            </a:r>
          </a:p>
          <a:p>
            <a:pPr marL="0" indent="0" algn="ctr" eaLnBrk="1" hangingPunct="1">
              <a:buFont typeface="Wingdings" pitchFamily="2" charset="2"/>
              <a:buNone/>
            </a:pPr>
            <a:endParaRPr lang="el-GR" sz="2800" b="1" smtClean="0">
              <a:solidFill>
                <a:srgbClr val="4F402F"/>
              </a:solidFill>
            </a:endParaRPr>
          </a:p>
          <a:p>
            <a:pPr marL="0" indent="0" algn="ctr" eaLnBrk="1" hangingPunct="1">
              <a:buFont typeface="Wingdings" pitchFamily="2" charset="2"/>
              <a:buNone/>
            </a:pPr>
            <a:r>
              <a:rPr lang="el-GR" sz="2800" b="1" smtClean="0">
                <a:solidFill>
                  <a:srgbClr val="4F402F"/>
                </a:solidFill>
                <a:ea typeface="AG_Souvenir_C_NormItal"/>
                <a:cs typeface="AG_Souvenir_C_NormItal"/>
              </a:rPr>
              <a:t> </a:t>
            </a:r>
            <a:r>
              <a:rPr lang="el-GR" sz="3200" b="1" smtClean="0">
                <a:solidFill>
                  <a:srgbClr val="4F402F"/>
                </a:solidFill>
                <a:ea typeface="AG_Souvenir_C_NormItal"/>
                <a:cs typeface="AG_Souvenir_C_NormItal"/>
              </a:rPr>
              <a:t>Δεν σταματάμε μέχρι το Ηράκλειο να γίνει Μητροπολιτικό Κέντρο της Μεσογείου</a:t>
            </a:r>
          </a:p>
          <a:p>
            <a:pPr marL="0" indent="0" algn="ctr" eaLnBrk="1" hangingPunct="1">
              <a:buFont typeface="Wingdings" pitchFamily="2" charset="2"/>
              <a:buNone/>
            </a:pPr>
            <a:endParaRPr lang="el-GR" sz="3400" b="1" smtClean="0">
              <a:solidFill>
                <a:srgbClr val="4F402F"/>
              </a:solidFill>
            </a:endParaRPr>
          </a:p>
          <a:p>
            <a:pPr marL="0" indent="0" algn="ctr" eaLnBrk="1" hangingPunct="1">
              <a:buFont typeface="Wingdings" pitchFamily="2" charset="2"/>
              <a:buNone/>
            </a:pPr>
            <a:endParaRPr lang="el-GR" sz="3400" b="1" smtClean="0">
              <a:solidFill>
                <a:srgbClr val="4F402F"/>
              </a:solidFill>
            </a:endParaRPr>
          </a:p>
          <a:p>
            <a:pPr marL="0" indent="0" algn="ctr" eaLnBrk="1" hangingPunct="1">
              <a:buFont typeface="Wingdings" pitchFamily="2" charset="2"/>
              <a:buNone/>
            </a:pPr>
            <a:r>
              <a:rPr lang="el-GR" b="1" smtClean="0">
                <a:solidFill>
                  <a:srgbClr val="4F402F"/>
                </a:solidFill>
              </a:rPr>
              <a:t>Βασίλης Λαμπρινός</a:t>
            </a:r>
          </a:p>
          <a:p>
            <a:pPr marL="0" indent="0" algn="ctr" eaLnBrk="1" hangingPunct="1">
              <a:buFont typeface="Wingdings" pitchFamily="2" charset="2"/>
              <a:buNone/>
            </a:pPr>
            <a:r>
              <a:rPr lang="el-GR" b="1" smtClean="0">
                <a:solidFill>
                  <a:srgbClr val="4F402F"/>
                </a:solidFill>
              </a:rPr>
              <a:t>Δήμαρχος Ηρακλείου</a:t>
            </a:r>
            <a:endParaRPr lang="el-GR" smtClean="0">
              <a:solidFill>
                <a:srgbClr val="4F402F"/>
              </a:solidFill>
            </a:endParaRPr>
          </a:p>
        </p:txBody>
      </p:sp>
      <p:pic>
        <p:nvPicPr>
          <p:cNvPr id="70659" name="Picture 4" descr="Εικόνα3"/>
          <p:cNvPicPr>
            <a:picLocks noChangeAspect="1" noChangeArrowheads="1"/>
          </p:cNvPicPr>
          <p:nvPr/>
        </p:nvPicPr>
        <p:blipFill>
          <a:blip r:embed="rId2"/>
          <a:srcRect/>
          <a:stretch>
            <a:fillRect/>
          </a:stretch>
        </p:blipFill>
        <p:spPr bwMode="auto">
          <a:xfrm>
            <a:off x="9347200" y="3886200"/>
            <a:ext cx="2286000" cy="21717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19458" name="Τίτλος 1"/>
          <p:cNvSpPr>
            <a:spLocks noGrp="1"/>
          </p:cNvSpPr>
          <p:nvPr>
            <p:ph type="title" idx="4294967295"/>
          </p:nvPr>
        </p:nvSpPr>
        <p:spPr>
          <a:xfrm>
            <a:off x="811213" y="346075"/>
            <a:ext cx="10059987" cy="1325563"/>
          </a:xfrm>
        </p:spPr>
        <p:txBody>
          <a:bodyPr anchor="ctr"/>
          <a:lstStyle/>
          <a:p>
            <a:pPr algn="ctr" eaLnBrk="1" hangingPunct="1"/>
            <a:r>
              <a:rPr lang="el-GR" sz="3800" b="1" smtClean="0">
                <a:solidFill>
                  <a:schemeClr val="accent1"/>
                </a:solidFill>
                <a:latin typeface="Arial" charset="0"/>
              </a:rPr>
              <a:t>Ανάπλαση </a:t>
            </a:r>
            <a:br>
              <a:rPr lang="el-GR" sz="3800" b="1" smtClean="0">
                <a:solidFill>
                  <a:schemeClr val="accent1"/>
                </a:solidFill>
                <a:latin typeface="Arial" charset="0"/>
              </a:rPr>
            </a:br>
            <a:r>
              <a:rPr lang="el-GR" sz="3800" b="1" smtClean="0">
                <a:solidFill>
                  <a:schemeClr val="accent1"/>
                </a:solidFill>
                <a:latin typeface="Arial" charset="0"/>
              </a:rPr>
              <a:t>Καλοκαιρινού – Ίδης – Δικαιοσύνης</a:t>
            </a:r>
            <a:r>
              <a:rPr lang="el-GR" sz="3800" b="1" smtClean="0">
                <a:solidFill>
                  <a:schemeClr val="accent1"/>
                </a:solidFill>
                <a:latin typeface="Calibri" pitchFamily="34" charset="0"/>
              </a:rPr>
              <a:t> </a:t>
            </a:r>
          </a:p>
        </p:txBody>
      </p:sp>
      <p:grpSp>
        <p:nvGrpSpPr>
          <p:cNvPr id="19459" name="Group 10"/>
          <p:cNvGrpSpPr>
            <a:grpSpLocks/>
          </p:cNvGrpSpPr>
          <p:nvPr/>
        </p:nvGrpSpPr>
        <p:grpSpPr bwMode="auto">
          <a:xfrm>
            <a:off x="2312988" y="1755775"/>
            <a:ext cx="6588125" cy="3917950"/>
            <a:chOff x="1633" y="1282"/>
            <a:chExt cx="4150" cy="2468"/>
          </a:xfrm>
        </p:grpSpPr>
        <p:sp>
          <p:nvSpPr>
            <p:cNvPr id="19460" name="Θέση περιεχομένου 2"/>
            <p:cNvSpPr>
              <a:spLocks/>
            </p:cNvSpPr>
            <p:nvPr/>
          </p:nvSpPr>
          <p:spPr bwMode="auto">
            <a:xfrm>
              <a:off x="1633" y="1282"/>
              <a:ext cx="4150" cy="2468"/>
            </a:xfrm>
            <a:prstGeom prst="rect">
              <a:avLst/>
            </a:prstGeom>
            <a:noFill/>
            <a:ln w="19050">
              <a:solidFill>
                <a:srgbClr val="4F402F"/>
              </a:solidFill>
              <a:miter lim="800000"/>
              <a:headEnd/>
              <a:tailEnd/>
            </a:ln>
          </p:spPr>
          <p:txBody>
            <a:bodyPr/>
            <a:lstStyle/>
            <a:p>
              <a:pPr>
                <a:spcBef>
                  <a:spcPct val="20000"/>
                </a:spcBef>
                <a:buClr>
                  <a:schemeClr val="accent1"/>
                </a:buClr>
                <a:buSzPct val="65000"/>
                <a:buFont typeface="Wingdings" pitchFamily="2" charset="2"/>
                <a:buNone/>
              </a:pPr>
              <a:endParaRPr lang="el-GR" sz="3000" b="1">
                <a:solidFill>
                  <a:schemeClr val="tx1"/>
                </a:solidFill>
              </a:endParaRPr>
            </a:p>
            <a:p>
              <a:pPr>
                <a:spcBef>
                  <a:spcPct val="20000"/>
                </a:spcBef>
                <a:buClr>
                  <a:schemeClr val="accent1"/>
                </a:buClr>
                <a:buSzPct val="65000"/>
                <a:buFont typeface="Wingdings" pitchFamily="2" charset="2"/>
                <a:buNone/>
              </a:pPr>
              <a:r>
                <a:rPr lang="el-GR" sz="3000" b="1">
                  <a:solidFill>
                    <a:schemeClr val="tx1"/>
                  </a:solidFill>
                </a:rPr>
                <a:t> </a:t>
              </a:r>
              <a:endParaRPr lang="el-GR" sz="3000">
                <a:solidFill>
                  <a:schemeClr val="tx1"/>
                </a:solidFill>
              </a:endParaRPr>
            </a:p>
          </p:txBody>
        </p:sp>
        <p:pic>
          <p:nvPicPr>
            <p:cNvPr id="19461" name="Εικόνα 3" descr="C:\Users\Επισκέπτης\Documents\Δημος\2017\ΑΠΟΛΟΓΙΣΜΟΣ 2017\PHOTO\ΕΡΓΑ\ΔΙΚΑΙΟΣΥΝΗΣ\ΔΙΚΑΙΟΣΥΝΗΣ 1.jpg"/>
            <p:cNvPicPr>
              <a:picLocks noChangeAspect="1" noChangeArrowheads="1"/>
            </p:cNvPicPr>
            <p:nvPr/>
          </p:nvPicPr>
          <p:blipFill>
            <a:blip r:embed="rId2"/>
            <a:srcRect/>
            <a:stretch>
              <a:fillRect/>
            </a:stretch>
          </p:blipFill>
          <p:spPr bwMode="auto">
            <a:xfrm>
              <a:off x="1750" y="1400"/>
              <a:ext cx="3893" cy="2227"/>
            </a:xfrm>
            <a:prstGeom prst="rect">
              <a:avLst/>
            </a:prstGeom>
            <a:noFill/>
            <a:ln w="9525">
              <a:noFill/>
              <a:miter lim="800000"/>
              <a:headEnd/>
              <a:tailEnd/>
            </a:ln>
          </p:spPr>
        </p:pic>
      </p:grpSp>
      <p:pic>
        <p:nvPicPr>
          <p:cNvPr id="19462" name="Picture 6"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0482" name="Rectangle 2"/>
          <p:cNvSpPr>
            <a:spLocks noGrp="1"/>
          </p:cNvSpPr>
          <p:nvPr>
            <p:ph type="title" idx="4294967295"/>
          </p:nvPr>
        </p:nvSpPr>
        <p:spPr>
          <a:xfrm>
            <a:off x="609600" y="331788"/>
            <a:ext cx="10972800" cy="1139825"/>
          </a:xfrm>
        </p:spPr>
        <p:txBody>
          <a:bodyPr anchor="ctr"/>
          <a:lstStyle/>
          <a:p>
            <a:pPr algn="ctr" eaLnBrk="1" hangingPunct="1"/>
            <a:r>
              <a:rPr lang="el-GR" b="1" smtClean="0">
                <a:solidFill>
                  <a:schemeClr val="accent1"/>
                </a:solidFill>
                <a:latin typeface="Arial" charset="0"/>
              </a:rPr>
              <a:t>Έναρξη Εργασιών Κυρίως Φάσης  </a:t>
            </a:r>
            <a:br>
              <a:rPr lang="el-GR" b="1" smtClean="0">
                <a:solidFill>
                  <a:schemeClr val="accent1"/>
                </a:solidFill>
                <a:latin typeface="Arial" charset="0"/>
              </a:rPr>
            </a:br>
            <a:r>
              <a:rPr lang="el-GR" b="1" smtClean="0">
                <a:solidFill>
                  <a:schemeClr val="accent1"/>
                </a:solidFill>
                <a:latin typeface="Arial" charset="0"/>
              </a:rPr>
              <a:t>8 Ιανουαρίου 2018</a:t>
            </a:r>
          </a:p>
        </p:txBody>
      </p:sp>
      <p:grpSp>
        <p:nvGrpSpPr>
          <p:cNvPr id="20483" name="Group 7"/>
          <p:cNvGrpSpPr>
            <a:grpSpLocks/>
          </p:cNvGrpSpPr>
          <p:nvPr/>
        </p:nvGrpSpPr>
        <p:grpSpPr bwMode="auto">
          <a:xfrm>
            <a:off x="3197225" y="1838325"/>
            <a:ext cx="5761038" cy="4235450"/>
            <a:chOff x="2013" y="971"/>
            <a:chExt cx="3629" cy="2668"/>
          </a:xfrm>
        </p:grpSpPr>
        <p:sp>
          <p:nvSpPr>
            <p:cNvPr id="20484" name="Rectangle 3"/>
            <p:cNvSpPr>
              <a:spLocks/>
            </p:cNvSpPr>
            <p:nvPr/>
          </p:nvSpPr>
          <p:spPr bwMode="auto">
            <a:xfrm>
              <a:off x="2013" y="971"/>
              <a:ext cx="3629" cy="2668"/>
            </a:xfrm>
            <a:prstGeom prst="rect">
              <a:avLst/>
            </a:prstGeom>
            <a:noFill/>
            <a:ln w="25400">
              <a:solidFill>
                <a:srgbClr val="573A27"/>
              </a:solidFill>
              <a:miter lim="800000"/>
              <a:headEnd/>
              <a:tailEnd/>
            </a:ln>
          </p:spPr>
          <p:txBody>
            <a:bodyPr/>
            <a:lstStyle/>
            <a:p>
              <a:pPr marL="228600" indent="-228600">
                <a:lnSpc>
                  <a:spcPct val="70000"/>
                </a:lnSpc>
                <a:spcBef>
                  <a:spcPct val="20000"/>
                </a:spcBef>
                <a:buClr>
                  <a:schemeClr val="accent1"/>
                </a:buClr>
                <a:buSzPct val="65000"/>
                <a:buFont typeface="Wingdings" pitchFamily="2" charset="2"/>
                <a:buChar char="n"/>
              </a:pPr>
              <a:endParaRPr lang="el-GR" sz="2600">
                <a:solidFill>
                  <a:schemeClr val="tx1"/>
                </a:solidFill>
              </a:endParaRPr>
            </a:p>
            <a:p>
              <a:pPr marL="228600" indent="-228600">
                <a:spcBef>
                  <a:spcPct val="20000"/>
                </a:spcBef>
                <a:buClr>
                  <a:schemeClr val="accent1"/>
                </a:buClr>
                <a:buSzPct val="65000"/>
                <a:buFont typeface="Wingdings" pitchFamily="2" charset="2"/>
                <a:buChar char="n"/>
              </a:pPr>
              <a:endParaRPr lang="el-GR" sz="3000">
                <a:solidFill>
                  <a:schemeClr val="tx1"/>
                </a:solidFill>
              </a:endParaRPr>
            </a:p>
          </p:txBody>
        </p:sp>
        <p:pic>
          <p:nvPicPr>
            <p:cNvPr id="20485" name="Εικόνα 6" descr="C:\Users\Επισκέπτης\Documents\Δημος\2017\ΑΠΟΛΟΓΙΣΜΟΣ 2017\PHOTO\ΕΡΓΑ\ΔΙΚΑΙΟΣΥΝΗΣ\289262.jpg"/>
            <p:cNvPicPr>
              <a:picLocks noChangeAspect="1" noChangeArrowheads="1"/>
            </p:cNvPicPr>
            <p:nvPr/>
          </p:nvPicPr>
          <p:blipFill>
            <a:blip r:embed="rId2">
              <a:lum contrast="-20000"/>
            </a:blip>
            <a:srcRect/>
            <a:stretch>
              <a:fillRect/>
            </a:stretch>
          </p:blipFill>
          <p:spPr bwMode="auto">
            <a:xfrm>
              <a:off x="2153" y="1066"/>
              <a:ext cx="3322" cy="2467"/>
            </a:xfrm>
            <a:prstGeom prst="rect">
              <a:avLst/>
            </a:prstGeom>
            <a:noFill/>
            <a:ln w="9525">
              <a:noFill/>
              <a:miter lim="800000"/>
              <a:headEnd/>
              <a:tailEnd/>
            </a:ln>
          </p:spPr>
        </p:pic>
      </p:grpSp>
      <p:pic>
        <p:nvPicPr>
          <p:cNvPr id="20486" name="Picture 6"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1506" name="1 - Τίτλος"/>
          <p:cNvSpPr>
            <a:spLocks noGrp="1"/>
          </p:cNvSpPr>
          <p:nvPr>
            <p:ph type="title" idx="4294967295"/>
          </p:nvPr>
        </p:nvSpPr>
        <p:spPr>
          <a:xfrm>
            <a:off x="838200" y="396875"/>
            <a:ext cx="10515600" cy="1000125"/>
          </a:xfrm>
        </p:spPr>
        <p:txBody>
          <a:bodyPr anchor="ctr"/>
          <a:lstStyle/>
          <a:p>
            <a:pPr algn="ctr" eaLnBrk="1" hangingPunct="1"/>
            <a:r>
              <a:rPr lang="el-GR" b="1" smtClean="0">
                <a:solidFill>
                  <a:schemeClr val="accent1"/>
                </a:solidFill>
                <a:latin typeface="Arial" charset="0"/>
              </a:rPr>
              <a:t>Σκυροδέτηση Οδού Ίδης</a:t>
            </a:r>
          </a:p>
        </p:txBody>
      </p:sp>
      <p:grpSp>
        <p:nvGrpSpPr>
          <p:cNvPr id="21507" name="Group 7"/>
          <p:cNvGrpSpPr>
            <a:grpSpLocks/>
          </p:cNvGrpSpPr>
          <p:nvPr/>
        </p:nvGrpSpPr>
        <p:grpSpPr bwMode="auto">
          <a:xfrm>
            <a:off x="1706563" y="1649413"/>
            <a:ext cx="8940800" cy="4181475"/>
            <a:chOff x="1075" y="1171"/>
            <a:chExt cx="5632" cy="2523"/>
          </a:xfrm>
        </p:grpSpPr>
        <p:sp>
          <p:nvSpPr>
            <p:cNvPr id="21508" name="2 - Θέση περιεχομένου"/>
            <p:cNvSpPr>
              <a:spLocks/>
            </p:cNvSpPr>
            <p:nvPr/>
          </p:nvSpPr>
          <p:spPr bwMode="auto">
            <a:xfrm>
              <a:off x="1075" y="1171"/>
              <a:ext cx="5632" cy="2523"/>
            </a:xfrm>
            <a:prstGeom prst="rect">
              <a:avLst/>
            </a:prstGeom>
            <a:noFill/>
            <a:ln w="19050">
              <a:solidFill>
                <a:srgbClr val="4F402F"/>
              </a:solidFill>
              <a:miter lim="800000"/>
              <a:headEnd/>
              <a:tailEnd/>
            </a:ln>
          </p:spPr>
          <p:txBody>
            <a:bodyPr/>
            <a:lstStyle/>
            <a:p>
              <a:pPr marL="228600" indent="-228600" algn="ctr">
                <a:spcBef>
                  <a:spcPct val="20000"/>
                </a:spcBef>
                <a:buClr>
                  <a:schemeClr val="accent1"/>
                </a:buClr>
                <a:buSzPct val="65000"/>
                <a:buFont typeface="Wingdings" pitchFamily="2" charset="2"/>
                <a:buNone/>
              </a:pPr>
              <a:endParaRPr lang="el-GR" sz="3000" b="1">
                <a:solidFill>
                  <a:schemeClr val="tx1"/>
                </a:solidFill>
              </a:endParaRPr>
            </a:p>
            <a:p>
              <a:pPr marL="228600" indent="-228600" algn="ctr">
                <a:spcBef>
                  <a:spcPct val="20000"/>
                </a:spcBef>
                <a:buClr>
                  <a:schemeClr val="accent1"/>
                </a:buClr>
                <a:buSzPct val="65000"/>
                <a:buFont typeface="Wingdings" pitchFamily="2" charset="2"/>
                <a:buNone/>
              </a:pPr>
              <a:endParaRPr lang="el-GR" sz="3000" b="1">
                <a:solidFill>
                  <a:schemeClr val="tx1"/>
                </a:solidFill>
              </a:endParaRPr>
            </a:p>
            <a:p>
              <a:pPr marL="228600" indent="-228600" algn="ctr">
                <a:spcBef>
                  <a:spcPct val="20000"/>
                </a:spcBef>
                <a:buClr>
                  <a:schemeClr val="accent1"/>
                </a:buClr>
                <a:buSzPct val="65000"/>
                <a:buFont typeface="Wingdings" pitchFamily="2" charset="2"/>
                <a:buNone/>
              </a:pPr>
              <a:endParaRPr lang="el-GR" sz="3000" b="1">
                <a:solidFill>
                  <a:schemeClr val="tx1"/>
                </a:solidFill>
              </a:endParaRPr>
            </a:p>
            <a:p>
              <a:pPr marL="228600" indent="-228600" algn="ctr">
                <a:spcBef>
                  <a:spcPct val="20000"/>
                </a:spcBef>
                <a:buClr>
                  <a:schemeClr val="accent1"/>
                </a:buClr>
                <a:buSzPct val="65000"/>
                <a:buFont typeface="Wingdings" pitchFamily="2" charset="2"/>
                <a:buNone/>
              </a:pPr>
              <a:endParaRPr lang="el-GR" sz="3000" b="1">
                <a:solidFill>
                  <a:schemeClr val="tx1"/>
                </a:solidFill>
              </a:endParaRPr>
            </a:p>
          </p:txBody>
        </p:sp>
        <p:pic>
          <p:nvPicPr>
            <p:cNvPr id="21509" name="Εικόνα 3" descr="C:\Users\Επισκέπτης\Documents\Δημος\2017\ΑΠΟΛΟΓΙΣΜΟΣ 2017\PHOTO\ΕΡΓΑ\ΔΙΚΑΙΟΣΥΝΗΣ\03-04.jpg"/>
            <p:cNvPicPr>
              <a:picLocks noChangeAspect="1" noChangeArrowheads="1"/>
            </p:cNvPicPr>
            <p:nvPr/>
          </p:nvPicPr>
          <p:blipFill>
            <a:blip r:embed="rId2"/>
            <a:srcRect/>
            <a:stretch>
              <a:fillRect/>
            </a:stretch>
          </p:blipFill>
          <p:spPr bwMode="auto">
            <a:xfrm>
              <a:off x="1218" y="1286"/>
              <a:ext cx="5344" cy="2281"/>
            </a:xfrm>
            <a:prstGeom prst="rect">
              <a:avLst/>
            </a:prstGeom>
            <a:noFill/>
            <a:ln w="9525">
              <a:noFill/>
              <a:miter lim="800000"/>
              <a:headEnd/>
              <a:tailEnd/>
            </a:ln>
          </p:spPr>
        </p:pic>
      </p:grpSp>
      <p:pic>
        <p:nvPicPr>
          <p:cNvPr id="21510" name="Picture 6" descr="Outlook-1503435426"/>
          <p:cNvPicPr>
            <a:picLocks noChangeAspect="1" noChangeArrowheads="1"/>
          </p:cNvPicPr>
          <p:nvPr/>
        </p:nvPicPr>
        <p:blipFill>
          <a:blip r:embed="rId3"/>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2530" name="Τίτλος 1"/>
          <p:cNvSpPr>
            <a:spLocks noGrp="1"/>
          </p:cNvSpPr>
          <p:nvPr>
            <p:ph type="title" idx="4294967295"/>
          </p:nvPr>
        </p:nvSpPr>
        <p:spPr>
          <a:xfrm>
            <a:off x="736600" y="277813"/>
            <a:ext cx="10972800" cy="1139825"/>
          </a:xfrm>
        </p:spPr>
        <p:txBody>
          <a:bodyPr anchor="ctr"/>
          <a:lstStyle/>
          <a:p>
            <a:pPr eaLnBrk="1" hangingPunct="1"/>
            <a:r>
              <a:rPr lang="el-GR" b="1" smtClean="0">
                <a:solidFill>
                  <a:schemeClr val="accent1"/>
                </a:solidFill>
                <a:latin typeface="Arial" charset="0"/>
              </a:rPr>
              <a:t>Κυκλοφοριακές ρυθμίσεις και </a:t>
            </a:r>
            <a:r>
              <a:rPr lang="en-US" b="1" smtClean="0">
                <a:solidFill>
                  <a:schemeClr val="accent1"/>
                </a:solidFill>
                <a:latin typeface="Arial" charset="0"/>
              </a:rPr>
              <a:t>city bus</a:t>
            </a:r>
            <a:endParaRPr lang="el-GR" b="1" smtClean="0">
              <a:solidFill>
                <a:schemeClr val="accent1"/>
              </a:solidFill>
              <a:latin typeface="Arial" charset="0"/>
            </a:endParaRPr>
          </a:p>
        </p:txBody>
      </p:sp>
      <p:sp>
        <p:nvSpPr>
          <p:cNvPr id="22531" name="Θέση περιεχομένου 2"/>
          <p:cNvSpPr>
            <a:spLocks noGrp="1"/>
          </p:cNvSpPr>
          <p:nvPr>
            <p:ph idx="4294967295"/>
          </p:nvPr>
        </p:nvSpPr>
        <p:spPr>
          <a:xfrm>
            <a:off x="838200" y="1825625"/>
            <a:ext cx="10515600" cy="3554413"/>
          </a:xfrm>
        </p:spPr>
        <p:txBody>
          <a:bodyPr/>
          <a:lstStyle/>
          <a:p>
            <a:pPr algn="just" eaLnBrk="1" hangingPunct="1"/>
            <a:r>
              <a:rPr lang="en-US" smtClean="0"/>
              <a:t> </a:t>
            </a:r>
            <a:r>
              <a:rPr lang="el-GR" sz="3200" smtClean="0">
                <a:solidFill>
                  <a:srgbClr val="4F402F"/>
                </a:solidFill>
              </a:rPr>
              <a:t>Προσφέρουμε στους δημότες δωρεάν στάθμευση σε Παγκρήτιο και Λιμάνι καθώς και</a:t>
            </a:r>
            <a:r>
              <a:rPr lang="en-US" sz="3200" smtClean="0">
                <a:solidFill>
                  <a:srgbClr val="4F402F"/>
                </a:solidFill>
              </a:rPr>
              <a:t> </a:t>
            </a:r>
            <a:r>
              <a:rPr lang="el-GR" sz="3200" smtClean="0">
                <a:solidFill>
                  <a:srgbClr val="4F402F"/>
                </a:solidFill>
              </a:rPr>
              <a:t>σε συνεργασία με το Αστικό ΚΤΕΛ δωρεάν μετακίνηση με δυο γραμμές </a:t>
            </a:r>
            <a:r>
              <a:rPr lang="en-US" sz="3200" smtClean="0">
                <a:solidFill>
                  <a:srgbClr val="4F402F"/>
                </a:solidFill>
              </a:rPr>
              <a:t>city </a:t>
            </a:r>
            <a:r>
              <a:rPr lang="el-GR" sz="3200" smtClean="0">
                <a:solidFill>
                  <a:srgbClr val="4F402F"/>
                </a:solidFill>
              </a:rPr>
              <a:t> </a:t>
            </a:r>
            <a:r>
              <a:rPr lang="en-US" sz="3200" smtClean="0">
                <a:solidFill>
                  <a:srgbClr val="4F402F"/>
                </a:solidFill>
              </a:rPr>
              <a:t>bus. </a:t>
            </a:r>
          </a:p>
          <a:p>
            <a:pPr algn="just" eaLnBrk="1" hangingPunct="1"/>
            <a:endParaRPr lang="el-GR" sz="3200" smtClean="0">
              <a:solidFill>
                <a:srgbClr val="4F402F"/>
              </a:solidFill>
            </a:endParaRPr>
          </a:p>
        </p:txBody>
      </p:sp>
      <p:pic>
        <p:nvPicPr>
          <p:cNvPr id="22532"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3554" name="Τίτλος 1"/>
          <p:cNvSpPr>
            <a:spLocks noGrp="1"/>
          </p:cNvSpPr>
          <p:nvPr>
            <p:ph type="title" idx="4294967295"/>
          </p:nvPr>
        </p:nvSpPr>
        <p:spPr>
          <a:xfrm>
            <a:off x="609600" y="481013"/>
            <a:ext cx="10972800" cy="1139825"/>
          </a:xfrm>
        </p:spPr>
        <p:txBody>
          <a:bodyPr anchor="ctr"/>
          <a:lstStyle/>
          <a:p>
            <a:pPr eaLnBrk="1" hangingPunct="1"/>
            <a:r>
              <a:rPr lang="el-GR" b="1" smtClean="0">
                <a:solidFill>
                  <a:schemeClr val="accent1"/>
                </a:solidFill>
                <a:latin typeface="Arial" charset="0"/>
              </a:rPr>
              <a:t>Περιβαλλοντική Αναβάθμιση Πάρκου Γεωργιάδη</a:t>
            </a:r>
          </a:p>
        </p:txBody>
      </p:sp>
      <p:sp>
        <p:nvSpPr>
          <p:cNvPr id="23555" name="Θέση περιεχομένου 2"/>
          <p:cNvSpPr>
            <a:spLocks noGrp="1"/>
          </p:cNvSpPr>
          <p:nvPr>
            <p:ph idx="4294967295"/>
          </p:nvPr>
        </p:nvSpPr>
        <p:spPr>
          <a:xfrm>
            <a:off x="838200" y="1825625"/>
            <a:ext cx="10515600" cy="2971800"/>
          </a:xfrm>
        </p:spPr>
        <p:txBody>
          <a:bodyPr/>
          <a:lstStyle/>
          <a:p>
            <a:pPr algn="just" eaLnBrk="1" hangingPunct="1"/>
            <a:r>
              <a:rPr lang="el-GR" sz="3200" smtClean="0">
                <a:solidFill>
                  <a:srgbClr val="513540"/>
                </a:solidFill>
              </a:rPr>
              <a:t>Η Περιβαλλοντική Αναβάθμιση του Πάρκου Γεωργιάδη, μετά από ένα δημιουργικό και εποικοδομητικό διάστημα δημόσιας διαβούλευσης για τις χρήσεις του Πάρκου, θα συμβασιοποιηθεί και θα ξεκινήσει τους επόμενους μήνες λαμβάνοντας υπόψη και τις επισημάνσεις της Επιστημονικής Επιτροπής. </a:t>
            </a:r>
          </a:p>
          <a:p>
            <a:pPr algn="just" eaLnBrk="1" hangingPunct="1"/>
            <a:endParaRPr lang="el-GR" sz="3200" smtClean="0">
              <a:solidFill>
                <a:srgbClr val="513540"/>
              </a:solidFill>
            </a:endParaRPr>
          </a:p>
        </p:txBody>
      </p:sp>
      <p:pic>
        <p:nvPicPr>
          <p:cNvPr id="23556" name="Picture 4" descr="Outlook-1503435426"/>
          <p:cNvPicPr>
            <a:picLocks noChangeAspect="1" noChangeArrowheads="1"/>
          </p:cNvPicPr>
          <p:nvPr/>
        </p:nvPicPr>
        <p:blipFill>
          <a:blip r:embed="rId2"/>
          <a:srcRect/>
          <a:stretch>
            <a:fillRect/>
          </a:stretch>
        </p:blipFill>
        <p:spPr bwMode="auto">
          <a:xfrm>
            <a:off x="11534775" y="6261100"/>
            <a:ext cx="581025" cy="51752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Ρίγες">
  <a:themeElements>
    <a:clrScheme name="Ρίγες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Ρίγες">
      <a:majorFont>
        <a:latin typeface="Garamond"/>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kumimoji="0" lang="el-GR" sz="30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accent1"/>
          </a:buClr>
          <a:buSzPct val="65000"/>
          <a:buFont typeface="Wingdings" pitchFamily="2" charset="2"/>
          <a:buNone/>
          <a:tabLst/>
          <a:defRPr kumimoji="0" lang="el-GR" sz="30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Ρίγες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Ρίγες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Ρίγες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Ρίγες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Ρίγες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Ρίγες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Ρίγες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Ρίγες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Ρίγες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2072</TotalTime>
  <Words>1074</Words>
  <Application>Microsoft Office PowerPoint</Application>
  <PresentationFormat>Custom</PresentationFormat>
  <Paragraphs>156</Paragraphs>
  <Slides>45</Slides>
  <Notes>1</Notes>
  <HiddenSlides>0</HiddenSlides>
  <MMClips>0</MMClips>
  <ScaleCrop>false</ScaleCrop>
  <HeadingPairs>
    <vt:vector size="8" baseType="variant">
      <vt:variant>
        <vt:lpstr>Γραμματοσειρές που χρησιμοποιούνται</vt:lpstr>
      </vt:variant>
      <vt:variant>
        <vt:i4>6</vt:i4>
      </vt:variant>
      <vt:variant>
        <vt:lpstr>Πρότυπο σχεδίασης</vt:lpstr>
      </vt:variant>
      <vt:variant>
        <vt:i4>2</vt:i4>
      </vt:variant>
      <vt:variant>
        <vt:lpstr>Ενσωματωμένοι διακομιστές OLE</vt:lpstr>
      </vt:variant>
      <vt:variant>
        <vt:i4>1</vt:i4>
      </vt:variant>
      <vt:variant>
        <vt:lpstr>Τίτλοι διαφανειών</vt:lpstr>
      </vt:variant>
      <vt:variant>
        <vt:i4>45</vt:i4>
      </vt:variant>
    </vt:vector>
  </HeadingPairs>
  <TitlesOfParts>
    <vt:vector size="54" baseType="lpstr">
      <vt:lpstr>Calibri</vt:lpstr>
      <vt:lpstr>Arial</vt:lpstr>
      <vt:lpstr>Garamond</vt:lpstr>
      <vt:lpstr>Wingdings</vt:lpstr>
      <vt:lpstr>Calibri Light</vt:lpstr>
      <vt:lpstr>AG_Souvenir_C_NormItal</vt:lpstr>
      <vt:lpstr>Ρίγες</vt:lpstr>
      <vt:lpstr>Ρίγες</vt:lpstr>
      <vt:lpstr>Γράφημα</vt:lpstr>
      <vt:lpstr>Απολογισμός Έτους</vt:lpstr>
      <vt:lpstr>Το Ηράκλειο αλλάζει</vt:lpstr>
      <vt:lpstr> Αυτή η πόλη είναι το Ηράκλειο που όλοι μαζί δημιουργούμε!</vt:lpstr>
      <vt:lpstr>Με μεγάλα έργα και αναπλάσεις</vt:lpstr>
      <vt:lpstr>Ανάπλαση  Καλοκαιρινού – Ίδης – Δικαιοσύνης </vt:lpstr>
      <vt:lpstr>Έναρξη Εργασιών Κυρίως Φάσης   8 Ιανουαρίου 2018</vt:lpstr>
      <vt:lpstr>Σκυροδέτηση Οδού Ίδης</vt:lpstr>
      <vt:lpstr>Κυκλοφοριακές ρυθμίσεις και city bus</vt:lpstr>
      <vt:lpstr>Περιβαλλοντική Αναβάθμιση Πάρκου Γεωργιάδη</vt:lpstr>
      <vt:lpstr>Διαφάνεια 10</vt:lpstr>
      <vt:lpstr>Κόλπος του Δερματά</vt:lpstr>
      <vt:lpstr>Μετά</vt:lpstr>
      <vt:lpstr>Η ανακατασκευή – πιστοποίηση  20 παιδικών χαρών  έχει συμβασιοποιηθεί και το προσεχές διάστημα θα ξεκινήσει η υλοποίησή της.</vt:lpstr>
      <vt:lpstr>Δημόσια Κτίρια - Μνημεία</vt:lpstr>
      <vt:lpstr>Αποκατάσταση Καπετανάκειου</vt:lpstr>
      <vt:lpstr>Διαφάνεια 16</vt:lpstr>
      <vt:lpstr>Πολιτιστικό Κέντρο – Βικελαία Βιβλιοθήκη</vt:lpstr>
      <vt:lpstr>Πολιτισμός</vt:lpstr>
      <vt:lpstr>2ο Φεστιβάλ «Τέχνη Καθ’ Οδόν»</vt:lpstr>
      <vt:lpstr>3ο Φεστιβάλ «Κρήτη, Μια Ιστορία, 5+1 Πολιτισμοί»</vt:lpstr>
      <vt:lpstr>Αθλητισμός</vt:lpstr>
      <vt:lpstr>Legends 2004 – Inter Forever</vt:lpstr>
      <vt:lpstr>ΕΛΛΑΔΑ – ΙΣΡΑΗΛ, Τελικός Ευρωπαϊκού Πρωταθλήματος Μπάσκετ Νέων Ανδρών</vt:lpstr>
      <vt:lpstr>Τουρισμός</vt:lpstr>
      <vt:lpstr>Μάχη της Καθημερινότητας</vt:lpstr>
      <vt:lpstr>Καθαριότητα</vt:lpstr>
      <vt:lpstr>Διαχείριση Αποβλήτων</vt:lpstr>
      <vt:lpstr>Ύδρευση</vt:lpstr>
      <vt:lpstr>Κοινωνική Πολιτική</vt:lpstr>
      <vt:lpstr>Δημοτικό Κοινωνικό Ιατρείο </vt:lpstr>
      <vt:lpstr>Δημοτικό Κοινωνικό Ιατρείο</vt:lpstr>
      <vt:lpstr>Νέες Κοινωνικές Δομές και Δράσεις</vt:lpstr>
      <vt:lpstr>Στήριξη Υφιστάμενων Κοινωνικών Δομών</vt:lpstr>
      <vt:lpstr>Προσφυγικό</vt:lpstr>
      <vt:lpstr>Χρηματοδότηση από Ιδίους Πόρους</vt:lpstr>
      <vt:lpstr>Πορεία υλοποίησης του Τεχνικού Προγράμματος του 2017</vt:lpstr>
      <vt:lpstr>Πορεία υλοποίησης  του Τεχνικού Προγράμματος του 2017,   Δημοτικής Ενότητας Ν. Αλικαρνασσού</vt:lpstr>
      <vt:lpstr>Πορεία υλοποίησης  του Τεχνικού Προγράμματος του 2017,   Περιφερειακών Δημοτικών Ενοτήτων </vt:lpstr>
      <vt:lpstr>Άλλα Έργα και Παρεμβάσεις </vt:lpstr>
      <vt:lpstr>Διαφάνεια 40</vt:lpstr>
      <vt:lpstr>Διαφάνεια 41</vt:lpstr>
      <vt:lpstr>Υποδομές ΑΜΕΑ</vt:lpstr>
      <vt:lpstr>Συμπερασματικά</vt:lpstr>
      <vt:lpstr>Ευχαριστώ</vt:lpstr>
      <vt:lpstr>Διαφάνεια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Απολογισμός Διετίας</dc:title>
  <dc:creator>user</dc:creator>
  <cp:lastModifiedBy>patounasd</cp:lastModifiedBy>
  <cp:revision>324</cp:revision>
  <cp:lastPrinted>2016-11-22T07:27:24Z</cp:lastPrinted>
  <dcterms:created xsi:type="dcterms:W3CDTF">2016-10-26T07:58:11Z</dcterms:created>
  <dcterms:modified xsi:type="dcterms:W3CDTF">2018-04-12T13:16:34Z</dcterms:modified>
</cp:coreProperties>
</file>